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23"/>
  </p:notesMasterIdLst>
  <p:sldIdLst>
    <p:sldId id="256" r:id="rId2"/>
    <p:sldId id="257" r:id="rId3"/>
    <p:sldId id="258" r:id="rId4"/>
    <p:sldId id="274" r:id="rId5"/>
    <p:sldId id="259" r:id="rId6"/>
    <p:sldId id="273" r:id="rId7"/>
    <p:sldId id="260" r:id="rId8"/>
    <p:sldId id="276" r:id="rId9"/>
    <p:sldId id="270" r:id="rId10"/>
    <p:sldId id="261" r:id="rId11"/>
    <p:sldId id="262" r:id="rId12"/>
    <p:sldId id="269" r:id="rId13"/>
    <p:sldId id="278" r:id="rId14"/>
    <p:sldId id="268" r:id="rId15"/>
    <p:sldId id="263" r:id="rId16"/>
    <p:sldId id="271" r:id="rId17"/>
    <p:sldId id="264" r:id="rId18"/>
    <p:sldId id="265" r:id="rId19"/>
    <p:sldId id="266" r:id="rId20"/>
    <p:sldId id="275" r:id="rId21"/>
    <p:sldId id="267" r:id="rId22"/>
  </p:sldIdLst>
  <p:sldSz cx="9144000" cy="5143500" type="screen16x9"/>
  <p:notesSz cx="6858000" cy="9144000"/>
  <p:embeddedFontLst>
    <p:embeddedFont>
      <p:font typeface="Tw Cen MT" panose="020B0602020104020603" pitchFamily="34"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259c2b5328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259c2b5328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4862b59ee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4862b59ee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4862b59ee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4862b59ee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711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4862b59ee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4862b59ee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4862b59e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24862b59ee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4862b59ee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24862b59ee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24862b59e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24862b59e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24862b59e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24862b59e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274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4862b59ee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4862b59e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24862b59e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24862b59e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4862b59e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24862b59e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4862b59e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24862b59e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3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4862b59ee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4862b59ee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4862b59ee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4862b59ee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874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4862b59ee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4862b59e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4862b59ee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4862b59e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709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4862b59e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4862b59ee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B61BEF0D-F0BB-DE4B-95CE-6DB70DBA9567}" type="datetimeFigureOut">
              <a:rPr lang="en-US" smtClean="0"/>
              <a:pPr/>
              <a:t>6/2/2022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869938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297947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8627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347060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47531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310382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65939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026256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021596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2905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3047455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527553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21886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43467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47918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052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91315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659668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B61BEF0D-F0BB-DE4B-95CE-6DB70DBA9567}" type="datetimeFigureOut">
              <a:rPr lang="en-US" smtClean="0"/>
              <a:pPr/>
              <a:t>6/2/2022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6265777"/>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3.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hyperlink" Target="https://link.springer.com/article/10.1007/s12152-018-9371-x" TargetMode="External"/><Relationship Id="rId3" Type="http://schemas.openxmlformats.org/officeDocument/2006/relationships/hyperlink" Target="https://www.researchgate.net/publication/342833749_COMA_PATIENT_MONITORING_USING_BRAIN_COMPUTER_INTERFACE" TargetMode="External"/><Relationship Id="rId7" Type="http://schemas.openxmlformats.org/officeDocument/2006/relationships/hyperlink" Target="https://www.ncbi.nlm.nih.gov/pmc/articles/PMC6032823/"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hyperlink" Target="https://www.machinedesign.com/motors-drives/article/21837605/sensor-monitors-more-brain-neurons" TargetMode="External"/><Relationship Id="rId5" Type="http://schemas.openxmlformats.org/officeDocument/2006/relationships/hyperlink" Target="https://kids.frontiersin.org/articles/10.3389/frym.2019.00019" TargetMode="External"/><Relationship Id="rId4" Type="http://schemas.openxmlformats.org/officeDocument/2006/relationships/hyperlink" Target="https://www.hindawi.com/journals/jhe/2021/9955635/" TargetMode="External"/><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hemeOverride" Target="../theme/themeOverride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hemeOverride" Target="../theme/themeOverride2.xml"/><Relationship Id="rId5" Type="http://schemas.openxmlformats.org/officeDocument/2006/relationships/image" Target="../media/image5.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6000" r="-6000"/>
          </a:stretch>
        </a:blip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476700" y="1684244"/>
            <a:ext cx="8190600" cy="1775012"/>
          </a:xfrm>
          <a:prstGeom prst="rect">
            <a:avLst/>
          </a:prstGeom>
          <a:ln>
            <a:noFill/>
          </a:ln>
        </p:spPr>
        <p:txBody>
          <a:bodyPr spcFirstLastPara="1" wrap="square" lIns="91425" tIns="91425" rIns="91425" bIns="91425" anchor="b" anchorCtr="0">
            <a:normAutofit/>
            <a:scene3d>
              <a:camera prst="orthographicFront"/>
              <a:lightRig rig="threePt" dir="t"/>
            </a:scene3d>
            <a:sp3d extrusionH="57150" contourW="12700">
              <a:bevelT w="38100" h="38100" prst="angle"/>
              <a:bevelB w="38100" h="38100" prst="angle"/>
              <a:contourClr>
                <a:schemeClr val="tx1"/>
              </a:contourClr>
            </a:sp3d>
          </a:bodyPr>
          <a:lstStyle/>
          <a:p>
            <a:pPr marL="0" lvl="0" indent="0" algn="ctr" rtl="0">
              <a:spcBef>
                <a:spcPts val="0"/>
              </a:spcBef>
              <a:spcAft>
                <a:spcPts val="0"/>
              </a:spcAft>
              <a:buNone/>
            </a:pPr>
            <a:r>
              <a:rPr lang="en-IN" sz="4200" dirty="0">
                <a:solidFill>
                  <a:schemeClr val="tx2">
                    <a:lumMod val="10000"/>
                  </a:schemeClr>
                </a:solidFill>
                <a:effectLst>
                  <a:outerShdw blurRad="635000" dir="21540000" algn="tr" rotWithShape="0">
                    <a:prstClr val="black"/>
                  </a:outerShdw>
                </a:effectLst>
              </a:rPr>
              <a:t>Replicating the thoughts of a coma patient</a:t>
            </a:r>
            <a:endParaRPr sz="4200" dirty="0">
              <a:solidFill>
                <a:schemeClr val="tx2">
                  <a:lumMod val="10000"/>
                </a:schemeClr>
              </a:solidFill>
              <a:effectLst>
                <a:outerShdw blurRad="635000" dir="21540000" algn="tr" rotWithShape="0">
                  <a:prstClr val="black"/>
                </a:outerShdw>
              </a:effectLst>
            </a:endParaRPr>
          </a:p>
        </p:txBody>
      </p:sp>
      <p:pic>
        <p:nvPicPr>
          <p:cNvPr id="64" name="Google Shape;64;p13"/>
          <p:cNvPicPr preferRelativeResize="0"/>
          <p:nvPr/>
        </p:nvPicPr>
        <p:blipFill>
          <a:blip r:embed="rId4">
            <a:alphaModFix/>
          </a:blip>
          <a:stretch>
            <a:fillRect/>
          </a:stretch>
        </p:blipFill>
        <p:spPr>
          <a:xfrm>
            <a:off x="7728072" y="196326"/>
            <a:ext cx="1276350" cy="695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122900"/>
            <a:ext cx="8520600" cy="1268025"/>
          </a:xfrm>
          <a:prstGeom prst="rect">
            <a:avLst/>
          </a:prstGeom>
          <a:solidFill>
            <a:srgbClr val="002060">
              <a:alpha val="60000"/>
            </a:srgbClr>
          </a:solidFill>
        </p:spPr>
        <p:txBody>
          <a:bodyPr spcFirstLastPara="1" wrap="square" lIns="91425" tIns="91425" rIns="91425" bIns="91425" anchor="b" anchorCtr="0">
            <a:noAutofit/>
          </a:bodyPr>
          <a:lstStyle/>
          <a:p>
            <a:r>
              <a:rPr lang="en" sz="4200" dirty="0">
                <a:solidFill>
                  <a:srgbClr val="FFC000"/>
                </a:solidFill>
                <a:effectLst>
                  <a:innerShdw blurRad="63500" dist="50800" dir="13500000">
                    <a:prstClr val="black">
                      <a:alpha val="59000"/>
                    </a:prstClr>
                  </a:innerShdw>
                </a:effectLst>
              </a:rPr>
              <a:t>Potential Data Issues including Security  </a:t>
            </a:r>
            <a:endParaRPr sz="4200" dirty="0">
              <a:solidFill>
                <a:srgbClr val="FFC000"/>
              </a:solidFill>
              <a:effectLst>
                <a:innerShdw blurRad="63500" dist="50800" dir="13500000">
                  <a:prstClr val="black">
                    <a:alpha val="59000"/>
                  </a:prstClr>
                </a:innerShdw>
              </a:effectLst>
            </a:endParaRPr>
          </a:p>
        </p:txBody>
      </p:sp>
      <p:sp>
        <p:nvSpPr>
          <p:cNvPr id="104" name="Google Shape;104;p18"/>
          <p:cNvSpPr txBox="1">
            <a:spLocks noGrp="1"/>
          </p:cNvSpPr>
          <p:nvPr>
            <p:ph type="body" idx="1"/>
          </p:nvPr>
        </p:nvSpPr>
        <p:spPr>
          <a:xfrm>
            <a:off x="311700" y="1511900"/>
            <a:ext cx="8520600" cy="3416400"/>
          </a:xfrm>
          <a:prstGeom prst="rect">
            <a:avLst/>
          </a:prstGeom>
          <a:solidFill>
            <a:srgbClr val="002060">
              <a:alpha val="60000"/>
            </a:srgbClr>
          </a:solidFill>
        </p:spPr>
        <p:txBody>
          <a:bodyPr spcFirstLastPara="1" wrap="square" lIns="91425" tIns="91425" rIns="91425" bIns="91425" anchor="t" anchorCtr="0">
            <a:normAutofit/>
          </a:bodyPr>
          <a:lstStyle/>
          <a:p>
            <a:pPr marL="285750" indent="-285750" algn="just"/>
            <a:r>
              <a:rPr lang="en" sz="1400" dirty="0">
                <a:latin typeface="Times New Roman"/>
                <a:cs typeface="Times New Roman"/>
                <a:sym typeface="Times New Roman"/>
              </a:rPr>
              <a:t>The major issue is the breach of data and utilization of the data in an inappropriate way.</a:t>
            </a:r>
            <a:endParaRPr sz="1400" dirty="0">
              <a:latin typeface="Times New Roman"/>
              <a:cs typeface="Times New Roman"/>
              <a:sym typeface="Times New Roman"/>
            </a:endParaRPr>
          </a:p>
          <a:p>
            <a:pPr marL="285750" indent="-285750" algn="just">
              <a:spcBef>
                <a:spcPts val="1200"/>
              </a:spcBef>
            </a:pPr>
            <a:r>
              <a:rPr lang="en" sz="1400" dirty="0">
                <a:latin typeface="Times New Roman"/>
                <a:cs typeface="Times New Roman"/>
                <a:sym typeface="Times New Roman"/>
              </a:rPr>
              <a:t>The breached data in the destructive hands may lead to death of a person.</a:t>
            </a:r>
            <a:endParaRPr sz="1400" dirty="0">
              <a:latin typeface="Times New Roman"/>
              <a:cs typeface="Times New Roman"/>
              <a:sym typeface="Times New Roman"/>
            </a:endParaRPr>
          </a:p>
          <a:p>
            <a:pPr marL="285750" indent="-285750" algn="just">
              <a:spcBef>
                <a:spcPts val="1200"/>
              </a:spcBef>
            </a:pPr>
            <a:r>
              <a:rPr lang="en" sz="1400" dirty="0">
                <a:latin typeface="Times New Roman"/>
                <a:cs typeface="Times New Roman"/>
                <a:sym typeface="Times New Roman"/>
              </a:rPr>
              <a:t>Unwanted signals connected to the main signal which is not required for evaluation can be treated as noise.</a:t>
            </a:r>
            <a:endParaRPr sz="1400" dirty="0">
              <a:latin typeface="Times New Roman"/>
              <a:cs typeface="Times New Roman"/>
              <a:sym typeface="Times New Roman"/>
            </a:endParaRPr>
          </a:p>
          <a:p>
            <a:pPr marL="285750" indent="-285750" algn="just">
              <a:spcBef>
                <a:spcPts val="1200"/>
              </a:spcBef>
              <a:spcAft>
                <a:spcPts val="1200"/>
              </a:spcAft>
            </a:pPr>
            <a:r>
              <a:rPr lang="en" sz="1400" dirty="0">
                <a:latin typeface="Times New Roman"/>
                <a:cs typeface="Times New Roman"/>
                <a:sym typeface="Times New Roman"/>
              </a:rPr>
              <a:t>The collected data is not private, as it can be viewed by any person connected to the machine over a channel can access the information.</a:t>
            </a:r>
            <a:endParaRPr sz="1400" dirty="0">
              <a:latin typeface="Times New Roman"/>
              <a:cs typeface="Times New Roman"/>
              <a:sym typeface="Times New Roman"/>
            </a:endParaRPr>
          </a:p>
        </p:txBody>
      </p:sp>
      <p:pic>
        <p:nvPicPr>
          <p:cNvPr id="105" name="Google Shape;105;p18"/>
          <p:cNvPicPr preferRelativeResize="0"/>
          <p:nvPr/>
        </p:nvPicPr>
        <p:blipFill>
          <a:blip r:embed="rId3">
            <a:alphaModFix/>
          </a:blip>
          <a:stretch>
            <a:fillRect/>
          </a:stretch>
        </p:blipFill>
        <p:spPr>
          <a:xfrm>
            <a:off x="7728073" y="4325275"/>
            <a:ext cx="1276350" cy="695325"/>
          </a:xfrm>
          <a:prstGeom prst="rect">
            <a:avLst/>
          </a:prstGeom>
          <a:noFill/>
          <a:ln>
            <a:noFill/>
          </a:ln>
        </p:spPr>
      </p:pic>
      <p:cxnSp>
        <p:nvCxnSpPr>
          <p:cNvPr id="106" name="Google Shape;106;p18"/>
          <p:cNvCxnSpPr/>
          <p:nvPr/>
        </p:nvCxnSpPr>
        <p:spPr>
          <a:xfrm>
            <a:off x="272675" y="1400525"/>
            <a:ext cx="8576700" cy="0"/>
          </a:xfrm>
          <a:prstGeom prst="straightConnector1">
            <a:avLst/>
          </a:prstGeom>
          <a:noFill/>
          <a:ln w="38100" cap="flat" cmpd="sng">
            <a:solidFill>
              <a:srgbClr val="980000"/>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2" name="Google Shape;112;p19"/>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Modeling &amp; Evaluation  </a:t>
            </a:r>
            <a:endParaRPr sz="4200" dirty="0">
              <a:solidFill>
                <a:srgbClr val="FFC000"/>
              </a:solidFill>
              <a:effectLst>
                <a:innerShdw blurRad="63500" dist="50800" dir="13500000">
                  <a:prstClr val="black">
                    <a:alpha val="59000"/>
                  </a:prstClr>
                </a:innerShdw>
              </a:effectLst>
            </a:endParaRPr>
          </a:p>
        </p:txBody>
      </p:sp>
      <p:sp>
        <p:nvSpPr>
          <p:cNvPr id="111" name="Google Shape;111;p19"/>
          <p:cNvSpPr txBox="1">
            <a:spLocks noGrp="1"/>
          </p:cNvSpPr>
          <p:nvPr>
            <p:ph type="body" idx="1"/>
          </p:nvPr>
        </p:nvSpPr>
        <p:spPr>
          <a:prstGeom prst="rect">
            <a:avLst/>
          </a:prstGeom>
          <a:solidFill>
            <a:srgbClr val="002060">
              <a:alpha val="60000"/>
            </a:srgbClr>
          </a:solidFill>
        </p:spPr>
        <p:txBody>
          <a:bodyPr spcFirstLastPara="1" wrap="square" lIns="91425" tIns="91425" rIns="91425" bIns="91425" anchor="t" anchorCtr="0">
            <a:normAutofit/>
          </a:bodyPr>
          <a:lstStyle/>
          <a:p>
            <a:pPr marL="0" lvl="0" indent="0" algn="just" rtl="0">
              <a:lnSpc>
                <a:spcPct val="115000"/>
              </a:lnSpc>
              <a:spcBef>
                <a:spcPts val="0"/>
              </a:spcBef>
              <a:spcAft>
                <a:spcPts val="0"/>
              </a:spcAft>
              <a:buNone/>
            </a:pPr>
            <a:r>
              <a:rPr lang="en" sz="2400" b="1" dirty="0">
                <a:solidFill>
                  <a:schemeClr val="accent2">
                    <a:lumMod val="60000"/>
                    <a:lumOff val="40000"/>
                  </a:schemeClr>
                </a:solidFill>
                <a:latin typeface="Times New Roman"/>
                <a:cs typeface="Times New Roman"/>
                <a:sym typeface="Times New Roman"/>
              </a:rPr>
              <a:t>●Suggested models used for solving Business Problem(s)</a:t>
            </a:r>
            <a:endParaRPr sz="2400" b="1" dirty="0">
              <a:solidFill>
                <a:schemeClr val="accent2">
                  <a:lumMod val="60000"/>
                  <a:lumOff val="40000"/>
                </a:schemeClr>
              </a:solidFill>
              <a:latin typeface="Times New Roman"/>
              <a:cs typeface="Times New Roman"/>
              <a:sym typeface="Times New Roman"/>
            </a:endParaRPr>
          </a:p>
          <a:p>
            <a:pPr marL="457200" lvl="0" indent="-314325" algn="just" rtl="0">
              <a:lnSpc>
                <a:spcPct val="115000"/>
              </a:lnSpc>
              <a:spcBef>
                <a:spcPts val="0"/>
              </a:spcBef>
              <a:spcAft>
                <a:spcPts val="0"/>
              </a:spcAft>
              <a:buClr>
                <a:schemeClr val="dk1"/>
              </a:buClr>
              <a:buSzPts val="1350"/>
              <a:buFont typeface="Times New Roman"/>
              <a:buChar char="●"/>
            </a:pPr>
            <a:r>
              <a:rPr lang="en" sz="1400" dirty="0">
                <a:latin typeface="Times New Roman"/>
                <a:cs typeface="Times New Roman"/>
                <a:sym typeface="Times New Roman"/>
              </a:rPr>
              <a:t>Comparing the data of the cured patient and patient</a:t>
            </a:r>
            <a:endParaRPr sz="1400" dirty="0">
              <a:latin typeface="Times New Roman"/>
              <a:cs typeface="Times New Roman"/>
              <a:sym typeface="Times New Roman"/>
            </a:endParaRPr>
          </a:p>
          <a:p>
            <a:pPr indent="-314325" algn="just">
              <a:lnSpc>
                <a:spcPct val="115000"/>
              </a:lnSpc>
              <a:buClr>
                <a:schemeClr val="dk1"/>
              </a:buClr>
              <a:buSzPts val="1350"/>
              <a:buFont typeface="Times New Roman"/>
              <a:buChar char="●"/>
            </a:pPr>
            <a:r>
              <a:rPr lang="en-IN" sz="1400" dirty="0">
                <a:latin typeface="Times New Roman"/>
                <a:cs typeface="Times New Roman"/>
                <a:sym typeface="Times New Roman"/>
              </a:rPr>
              <a:t>The EEG sensor data </a:t>
            </a:r>
          </a:p>
          <a:p>
            <a:pPr marL="457200" lvl="0" indent="-314325" algn="just" rtl="0">
              <a:lnSpc>
                <a:spcPct val="115000"/>
              </a:lnSpc>
              <a:spcBef>
                <a:spcPts val="0"/>
              </a:spcBef>
              <a:spcAft>
                <a:spcPts val="0"/>
              </a:spcAft>
              <a:buClr>
                <a:schemeClr val="dk1"/>
              </a:buClr>
              <a:buSzPts val="1350"/>
              <a:buFont typeface="Times New Roman"/>
              <a:buChar char="●"/>
            </a:pPr>
            <a:r>
              <a:rPr lang="en" sz="1400" dirty="0">
                <a:latin typeface="Times New Roman"/>
                <a:cs typeface="Times New Roman"/>
                <a:sym typeface="Times New Roman"/>
              </a:rPr>
              <a:t>Supervised learning model and Unsupervised learning</a:t>
            </a:r>
            <a:endParaRPr sz="1400" dirty="0">
              <a:latin typeface="Times New Roman"/>
              <a:cs typeface="Times New Roman"/>
              <a:sym typeface="Times New Roman"/>
            </a:endParaRPr>
          </a:p>
          <a:p>
            <a:pPr marL="457200" lvl="0" indent="-314325" algn="just" rtl="0">
              <a:lnSpc>
                <a:spcPct val="115000"/>
              </a:lnSpc>
              <a:spcBef>
                <a:spcPts val="0"/>
              </a:spcBef>
              <a:spcAft>
                <a:spcPts val="0"/>
              </a:spcAft>
              <a:buClr>
                <a:schemeClr val="dk1"/>
              </a:buClr>
              <a:buSzPts val="1350"/>
              <a:buFont typeface="Times New Roman"/>
              <a:buChar char="●"/>
            </a:pPr>
            <a:r>
              <a:rPr lang="en" sz="1400" dirty="0">
                <a:latin typeface="Times New Roman"/>
                <a:cs typeface="Times New Roman"/>
                <a:sym typeface="Times New Roman"/>
              </a:rPr>
              <a:t>Clustering technique</a:t>
            </a:r>
            <a:endParaRPr sz="1400" dirty="0">
              <a:latin typeface="Times New Roman"/>
              <a:cs typeface="Times New Roman"/>
              <a:sym typeface="Times New Roman"/>
            </a:endParaRPr>
          </a:p>
          <a:p>
            <a:pPr marL="457200" lvl="0" indent="-314325" algn="just" rtl="0">
              <a:lnSpc>
                <a:spcPct val="115000"/>
              </a:lnSpc>
              <a:spcBef>
                <a:spcPts val="0"/>
              </a:spcBef>
              <a:spcAft>
                <a:spcPts val="0"/>
              </a:spcAft>
              <a:buClr>
                <a:schemeClr val="dk1"/>
              </a:buClr>
              <a:buSzPts val="1350"/>
              <a:buFont typeface="Times New Roman"/>
              <a:buChar char="●"/>
            </a:pPr>
            <a:r>
              <a:rPr lang="en" sz="1400" dirty="0">
                <a:latin typeface="Times New Roman"/>
                <a:cs typeface="Times New Roman"/>
                <a:sym typeface="Times New Roman"/>
              </a:rPr>
              <a:t>Decision Tree</a:t>
            </a:r>
            <a:endParaRPr sz="1400" dirty="0">
              <a:latin typeface="Times New Roman"/>
              <a:cs typeface="Times New Roman"/>
              <a:sym typeface="Times New Roman"/>
            </a:endParaRPr>
          </a:p>
          <a:p>
            <a:pPr marL="457200" lvl="0" indent="0" algn="just" rtl="0">
              <a:lnSpc>
                <a:spcPct val="115000"/>
              </a:lnSpc>
              <a:spcBef>
                <a:spcPts val="0"/>
              </a:spcBef>
              <a:spcAft>
                <a:spcPts val="0"/>
              </a:spcAft>
              <a:buNone/>
            </a:pPr>
            <a:endParaRPr sz="1350" dirty="0">
              <a:solidFill>
                <a:schemeClr val="dk1"/>
              </a:solidFill>
              <a:latin typeface="Times New Roman"/>
              <a:ea typeface="Times New Roman"/>
              <a:cs typeface="Times New Roman"/>
              <a:sym typeface="Times New Roman"/>
            </a:endParaRPr>
          </a:p>
        </p:txBody>
      </p:sp>
      <p:pic>
        <p:nvPicPr>
          <p:cNvPr id="113" name="Google Shape;113;p19"/>
          <p:cNvPicPr preferRelativeResize="0"/>
          <p:nvPr/>
        </p:nvPicPr>
        <p:blipFill>
          <a:blip r:embed="rId3">
            <a:alphaModFix/>
          </a:blip>
          <a:stretch>
            <a:fillRect/>
          </a:stretch>
        </p:blipFill>
        <p:spPr>
          <a:xfrm>
            <a:off x="7555950" y="122900"/>
            <a:ext cx="1276350" cy="695325"/>
          </a:xfrm>
          <a:prstGeom prst="rect">
            <a:avLst/>
          </a:prstGeom>
          <a:noFill/>
          <a:ln>
            <a:noFill/>
          </a:ln>
        </p:spPr>
      </p:pic>
      <p:cxnSp>
        <p:nvCxnSpPr>
          <p:cNvPr id="114" name="Google Shape;114;p19"/>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sp>
        <p:nvSpPr>
          <p:cNvPr id="7" name="TextBox 6">
            <a:extLst>
              <a:ext uri="{FF2B5EF4-FFF2-40B4-BE49-F238E27FC236}">
                <a16:creationId xmlns:a16="http://schemas.microsoft.com/office/drawing/2014/main" id="{4133E849-C036-44E4-8FDE-40DFDAEF61DC}"/>
              </a:ext>
            </a:extLst>
          </p:cNvPr>
          <p:cNvSpPr txBox="1"/>
          <p:nvPr/>
        </p:nvSpPr>
        <p:spPr>
          <a:xfrm>
            <a:off x="2277932" y="2386411"/>
            <a:ext cx="4577378" cy="369332"/>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46CD0B42-ABCC-4638-AA6D-9C0C5CEAB941}"/>
              </a:ext>
            </a:extLst>
          </p:cNvPr>
          <p:cNvSpPr>
            <a:spLocks noChangeAspect="1" noChangeArrowheads="1"/>
          </p:cNvSpPr>
          <p:nvPr/>
        </p:nvSpPr>
        <p:spPr bwMode="auto">
          <a:xfrm>
            <a:off x="2086985" y="86735"/>
            <a:ext cx="4894728" cy="48947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0F25065C-C2E5-48F7-B72A-5C2B70658022}"/>
              </a:ext>
            </a:extLst>
          </p:cNvPr>
          <p:cNvPicPr>
            <a:picLocks noChangeAspect="1"/>
          </p:cNvPicPr>
          <p:nvPr/>
        </p:nvPicPr>
        <p:blipFill>
          <a:blip r:embed="rId2"/>
          <a:stretch>
            <a:fillRect/>
          </a:stretch>
        </p:blipFill>
        <p:spPr>
          <a:xfrm>
            <a:off x="1787838" y="196478"/>
            <a:ext cx="5493022" cy="4750544"/>
          </a:xfrm>
          <a:prstGeom prst="rect">
            <a:avLst/>
          </a:prstGeom>
        </p:spPr>
      </p:pic>
      <p:pic>
        <p:nvPicPr>
          <p:cNvPr id="8" name="Google Shape;113;p19">
            <a:extLst>
              <a:ext uri="{FF2B5EF4-FFF2-40B4-BE49-F238E27FC236}">
                <a16:creationId xmlns:a16="http://schemas.microsoft.com/office/drawing/2014/main" id="{14A44E68-18A3-411E-B1A0-45EF3D323845}"/>
              </a:ext>
            </a:extLst>
          </p:cNvPr>
          <p:cNvPicPr preferRelativeResize="0"/>
          <p:nvPr/>
        </p:nvPicPr>
        <p:blipFill>
          <a:blip r:embed="rId3">
            <a:alphaModFix/>
          </a:blip>
          <a:stretch>
            <a:fillRect/>
          </a:stretch>
        </p:blipFill>
        <p:spPr>
          <a:xfrm>
            <a:off x="7674284" y="196478"/>
            <a:ext cx="1276350" cy="695325"/>
          </a:xfrm>
          <a:prstGeom prst="rect">
            <a:avLst/>
          </a:prstGeom>
          <a:noFill/>
          <a:ln>
            <a:noFill/>
          </a:ln>
        </p:spPr>
      </p:pic>
    </p:spTree>
    <p:extLst>
      <p:ext uri="{BB962C8B-B14F-4D97-AF65-F5344CB8AC3E}">
        <p14:creationId xmlns:p14="http://schemas.microsoft.com/office/powerpoint/2010/main" val="80594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1" name="Google Shape;111;p19"/>
          <p:cNvSpPr txBox="1">
            <a:spLocks noGrp="1"/>
          </p:cNvSpPr>
          <p:nvPr>
            <p:ph type="body" idx="1"/>
          </p:nvPr>
        </p:nvSpPr>
        <p:spPr>
          <a:xfrm>
            <a:off x="311700" y="818225"/>
            <a:ext cx="8520600" cy="3761000"/>
          </a:xfrm>
          <a:prstGeom prst="rect">
            <a:avLst/>
          </a:prstGeom>
          <a:solidFill>
            <a:srgbClr val="002060">
              <a:alpha val="60000"/>
            </a:srgbClr>
          </a:solidFill>
        </p:spPr>
        <p:txBody>
          <a:bodyPr spcFirstLastPara="1" wrap="square" lIns="91425" tIns="91425" rIns="91425" bIns="91425" anchor="t" anchorCtr="0">
            <a:normAutofit/>
          </a:bodyPr>
          <a:lstStyle/>
          <a:p>
            <a:r>
              <a:rPr lang="en-IN" sz="2400" b="1" dirty="0">
                <a:solidFill>
                  <a:schemeClr val="accent2">
                    <a:lumMod val="60000"/>
                    <a:lumOff val="40000"/>
                  </a:schemeClr>
                </a:solidFill>
                <a:latin typeface="Times New Roman"/>
                <a:cs typeface="Times New Roman"/>
              </a:rPr>
              <a:t>Data from Humans</a:t>
            </a:r>
          </a:p>
          <a:p>
            <a:pPr lvl="1"/>
            <a:r>
              <a:rPr lang="en-IN" dirty="0"/>
              <a:t>We get the data from the EEG sensors </a:t>
            </a:r>
          </a:p>
          <a:p>
            <a:pPr lvl="1"/>
            <a:r>
              <a:rPr lang="en-IN" dirty="0"/>
              <a:t>Converts the data into the human readable format</a:t>
            </a:r>
          </a:p>
          <a:p>
            <a:pPr lvl="1"/>
            <a:r>
              <a:rPr lang="en-IN" dirty="0"/>
              <a:t>The data is stored</a:t>
            </a:r>
          </a:p>
          <a:p>
            <a:pPr lvl="1"/>
            <a:r>
              <a:rPr lang="en-IN" dirty="0"/>
              <a:t>We analyse the data with the help of machine learning techniques like, CNN, Decision Tree, Clustering, etc.</a:t>
            </a:r>
          </a:p>
          <a:p>
            <a:pPr lvl="1"/>
            <a:r>
              <a:rPr lang="en-IN" dirty="0"/>
              <a:t>We will share the insights to the doctor(s)</a:t>
            </a:r>
          </a:p>
          <a:p>
            <a:pPr lvl="1"/>
            <a:r>
              <a:rPr lang="en-IN" dirty="0"/>
              <a:t>The recommendations made by him will be sent to the online platform through storage.</a:t>
            </a:r>
          </a:p>
          <a:p>
            <a:pPr lvl="1"/>
            <a:r>
              <a:rPr lang="en-IN" dirty="0"/>
              <a:t>The insights and the recommendations can be viewed by the patient family members and keep the track of the patient’s recovery.</a:t>
            </a:r>
          </a:p>
          <a:p>
            <a:pPr marL="457200" lvl="0" indent="0" algn="just" rtl="0">
              <a:lnSpc>
                <a:spcPct val="115000"/>
              </a:lnSpc>
              <a:spcBef>
                <a:spcPts val="0"/>
              </a:spcBef>
              <a:spcAft>
                <a:spcPts val="0"/>
              </a:spcAft>
              <a:buNone/>
            </a:pPr>
            <a:endParaRPr sz="1350" dirty="0">
              <a:solidFill>
                <a:schemeClr val="dk1"/>
              </a:solidFill>
              <a:latin typeface="Times New Roman"/>
              <a:ea typeface="Times New Roman"/>
              <a:cs typeface="Times New Roman"/>
              <a:sym typeface="Times New Roman"/>
            </a:endParaRPr>
          </a:p>
        </p:txBody>
      </p:sp>
      <p:pic>
        <p:nvPicPr>
          <p:cNvPr id="113" name="Google Shape;113;p19"/>
          <p:cNvPicPr preferRelativeResize="0"/>
          <p:nvPr/>
        </p:nvPicPr>
        <p:blipFill>
          <a:blip r:embed="rId3">
            <a:alphaModFix/>
          </a:blip>
          <a:stretch>
            <a:fillRect/>
          </a:stretch>
        </p:blipFill>
        <p:spPr>
          <a:xfrm>
            <a:off x="7555950" y="122900"/>
            <a:ext cx="1276350" cy="695325"/>
          </a:xfrm>
          <a:prstGeom prst="rect">
            <a:avLst/>
          </a:prstGeom>
          <a:noFill/>
          <a:ln>
            <a:noFill/>
          </a:ln>
        </p:spPr>
      </p:pic>
      <p:sp>
        <p:nvSpPr>
          <p:cNvPr id="7" name="TextBox 6">
            <a:extLst>
              <a:ext uri="{FF2B5EF4-FFF2-40B4-BE49-F238E27FC236}">
                <a16:creationId xmlns:a16="http://schemas.microsoft.com/office/drawing/2014/main" id="{4133E849-C036-44E4-8FDE-40DFDAEF61DC}"/>
              </a:ext>
            </a:extLst>
          </p:cNvPr>
          <p:cNvSpPr txBox="1"/>
          <p:nvPr/>
        </p:nvSpPr>
        <p:spPr>
          <a:xfrm>
            <a:off x="2277932" y="2386411"/>
            <a:ext cx="4577378" cy="369332"/>
          </a:xfrm>
          <a:prstGeom prst="rect">
            <a:avLst/>
          </a:prstGeom>
          <a:noFill/>
        </p:spPr>
        <p:txBody>
          <a:bodyPr wrap="square">
            <a:spAutoFit/>
          </a:bodyPr>
          <a:lstStyle/>
          <a:p>
            <a:r>
              <a:rPr lang="en-IN" b="0" dirty="0">
                <a:effectLst/>
              </a:rPr>
              <a:t> </a:t>
            </a:r>
            <a:endParaRPr lang="en-IN" dirty="0"/>
          </a:p>
        </p:txBody>
      </p:sp>
    </p:spTree>
    <p:extLst>
      <p:ext uri="{BB962C8B-B14F-4D97-AF65-F5344CB8AC3E}">
        <p14:creationId xmlns:p14="http://schemas.microsoft.com/office/powerpoint/2010/main" val="417752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47443-BB91-44DA-9DCD-DDE3098A4889}"/>
              </a:ext>
            </a:extLst>
          </p:cNvPr>
          <p:cNvPicPr>
            <a:picLocks noChangeAspect="1"/>
          </p:cNvPicPr>
          <p:nvPr/>
        </p:nvPicPr>
        <p:blipFill>
          <a:blip r:embed="rId2"/>
          <a:stretch>
            <a:fillRect/>
          </a:stretch>
        </p:blipFill>
        <p:spPr>
          <a:xfrm>
            <a:off x="509691" y="677732"/>
            <a:ext cx="7164593" cy="4108075"/>
          </a:xfrm>
          <a:prstGeom prst="rect">
            <a:avLst/>
          </a:prstGeom>
          <a:solidFill>
            <a:schemeClr val="tx2">
              <a:lumMod val="50000"/>
            </a:schemeClr>
          </a:solidFill>
          <a:ln>
            <a:noFill/>
          </a:ln>
        </p:spPr>
      </p:pic>
      <p:pic>
        <p:nvPicPr>
          <p:cNvPr id="3" name="Google Shape;113;p19">
            <a:extLst>
              <a:ext uri="{FF2B5EF4-FFF2-40B4-BE49-F238E27FC236}">
                <a16:creationId xmlns:a16="http://schemas.microsoft.com/office/drawing/2014/main" id="{9E3BDAC9-D917-44F3-8252-2EF27E5A23D6}"/>
              </a:ext>
            </a:extLst>
          </p:cNvPr>
          <p:cNvPicPr preferRelativeResize="0"/>
          <p:nvPr/>
        </p:nvPicPr>
        <p:blipFill>
          <a:blip r:embed="rId3">
            <a:alphaModFix/>
          </a:blip>
          <a:stretch>
            <a:fillRect/>
          </a:stretch>
        </p:blipFill>
        <p:spPr>
          <a:xfrm>
            <a:off x="7749588" y="142690"/>
            <a:ext cx="1276350" cy="695325"/>
          </a:xfrm>
          <a:prstGeom prst="rect">
            <a:avLst/>
          </a:prstGeom>
          <a:noFill/>
          <a:ln>
            <a:noFill/>
          </a:ln>
        </p:spPr>
      </p:pic>
    </p:spTree>
    <p:extLst>
      <p:ext uri="{BB962C8B-B14F-4D97-AF65-F5344CB8AC3E}">
        <p14:creationId xmlns:p14="http://schemas.microsoft.com/office/powerpoint/2010/main" val="3663476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Deployment</a:t>
            </a:r>
            <a:r>
              <a:rPr lang="en" sz="4200" dirty="0"/>
              <a:t>  </a:t>
            </a:r>
            <a:endParaRPr dirty="0"/>
          </a:p>
        </p:txBody>
      </p:sp>
      <p:sp>
        <p:nvSpPr>
          <p:cNvPr id="120" name="Google Shape;120;p20"/>
          <p:cNvSpPr txBox="1">
            <a:spLocks noGrp="1"/>
          </p:cNvSpPr>
          <p:nvPr>
            <p:ph type="body" idx="1"/>
          </p:nvPr>
        </p:nvSpPr>
        <p:spPr>
          <a:xfrm>
            <a:off x="311700" y="1257498"/>
            <a:ext cx="8520600" cy="3354000"/>
          </a:xfrm>
          <a:prstGeom prst="rect">
            <a:avLst/>
          </a:prstGeom>
          <a:solidFill>
            <a:srgbClr val="002060">
              <a:alpha val="60000"/>
            </a:srgbClr>
          </a:solidFill>
        </p:spPr>
        <p:txBody>
          <a:bodyPr spcFirstLastPara="1" wrap="square" lIns="91425" tIns="91425" rIns="91425" bIns="91425" anchor="t" anchorCtr="0">
            <a:normAutofit/>
          </a:bodyPr>
          <a:lstStyle/>
          <a:p>
            <a:pPr marL="142875" indent="0" algn="just">
              <a:lnSpc>
                <a:spcPct val="115000"/>
              </a:lnSpc>
              <a:buClr>
                <a:schemeClr val="dk1"/>
              </a:buClr>
              <a:buSzPts val="1350"/>
              <a:buNone/>
            </a:pPr>
            <a:r>
              <a:rPr lang="en" sz="1400" dirty="0">
                <a:latin typeface="Times New Roman"/>
                <a:cs typeface="Times New Roman"/>
                <a:sym typeface="Times New Roman"/>
              </a:rPr>
              <a:t>The process is energy efficient and the equipment is minimal. We can also monitor the patient's condition and compare the recovery rate. So this can be made available not only in tier 1 cities but also in tier 2 and 3 cities too.</a:t>
            </a:r>
            <a:endParaRPr sz="1400" dirty="0">
              <a:latin typeface="Times New Roman"/>
              <a:cs typeface="Times New Roman"/>
              <a:sym typeface="Times New Roman"/>
            </a:endParaRPr>
          </a:p>
          <a:p>
            <a:pPr marL="142875" indent="0" algn="just">
              <a:lnSpc>
                <a:spcPct val="115000"/>
              </a:lnSpc>
              <a:buClr>
                <a:schemeClr val="dk1"/>
              </a:buClr>
              <a:buSzPts val="1350"/>
              <a:buNone/>
            </a:pPr>
            <a:endParaRPr lang="en" sz="1400" dirty="0">
              <a:latin typeface="Times New Roman"/>
              <a:cs typeface="Times New Roman"/>
              <a:sym typeface="Times New Roman"/>
            </a:endParaRPr>
          </a:p>
          <a:p>
            <a:pPr marL="142875" indent="0" algn="just">
              <a:lnSpc>
                <a:spcPct val="115000"/>
              </a:lnSpc>
              <a:buClr>
                <a:schemeClr val="dk1"/>
              </a:buClr>
              <a:buSzPts val="1350"/>
              <a:buNone/>
            </a:pPr>
            <a:r>
              <a:rPr lang="en" sz="1400" dirty="0">
                <a:latin typeface="Times New Roman"/>
                <a:cs typeface="Times New Roman"/>
                <a:sym typeface="Times New Roman"/>
              </a:rPr>
              <a:t>Here, we will test the model which will give us more accurate result of our observation. If there is any discrepancy in the model, will go back to the previous stage and apply different model to get the desired result. Since, cured patient dataset will be available to us by which we can relate to the desired model.</a:t>
            </a:r>
            <a:endParaRPr sz="1400" dirty="0">
              <a:latin typeface="Times New Roman"/>
              <a:cs typeface="Times New Roman"/>
              <a:sym typeface="Times New Roman"/>
            </a:endParaRPr>
          </a:p>
          <a:p>
            <a:pPr marL="142875" indent="0" algn="just">
              <a:lnSpc>
                <a:spcPct val="115000"/>
              </a:lnSpc>
              <a:buClr>
                <a:schemeClr val="dk1"/>
              </a:buClr>
              <a:buSzPts val="1350"/>
              <a:buNone/>
            </a:pPr>
            <a:endParaRPr lang="en" sz="1400" dirty="0">
              <a:latin typeface="Times New Roman"/>
              <a:cs typeface="Times New Roman"/>
              <a:sym typeface="Times New Roman"/>
            </a:endParaRPr>
          </a:p>
          <a:p>
            <a:pPr marL="142875" indent="0" algn="just">
              <a:lnSpc>
                <a:spcPct val="115000"/>
              </a:lnSpc>
              <a:buClr>
                <a:schemeClr val="dk1"/>
              </a:buClr>
              <a:buSzPts val="1350"/>
              <a:buNone/>
            </a:pPr>
            <a:r>
              <a:rPr lang="en" sz="1400" dirty="0">
                <a:latin typeface="Times New Roman"/>
                <a:cs typeface="Times New Roman"/>
                <a:sym typeface="Times New Roman"/>
              </a:rPr>
              <a:t>As the concept is to read a person's mind, we can also deploy this in the investigation of crime cases.</a:t>
            </a:r>
            <a:endParaRPr sz="1400" dirty="0">
              <a:latin typeface="Times New Roman"/>
              <a:cs typeface="Times New Roman"/>
              <a:sym typeface="Times New Roman"/>
            </a:endParaRPr>
          </a:p>
          <a:p>
            <a:pPr marL="142875" indent="0" algn="just">
              <a:lnSpc>
                <a:spcPct val="115000"/>
              </a:lnSpc>
              <a:buClr>
                <a:schemeClr val="dk1"/>
              </a:buClr>
              <a:buSzPts val="1350"/>
              <a:buNone/>
            </a:pPr>
            <a:endParaRPr lang="en" sz="1400" dirty="0">
              <a:latin typeface="Times New Roman"/>
              <a:cs typeface="Times New Roman"/>
              <a:sym typeface="Times New Roman"/>
            </a:endParaRPr>
          </a:p>
          <a:p>
            <a:pPr marL="142875" indent="0" algn="just">
              <a:lnSpc>
                <a:spcPct val="115000"/>
              </a:lnSpc>
              <a:buClr>
                <a:schemeClr val="dk1"/>
              </a:buClr>
              <a:buSzPts val="1350"/>
              <a:buNone/>
            </a:pPr>
            <a:r>
              <a:rPr lang="en" sz="1400" dirty="0">
                <a:latin typeface="Times New Roman"/>
                <a:cs typeface="Times New Roman"/>
                <a:sym typeface="Times New Roman"/>
              </a:rPr>
              <a:t>We can also use the data and electronic signals and try to control robotic arms with brain signals.</a:t>
            </a:r>
            <a:endParaRPr sz="1400" dirty="0">
              <a:latin typeface="Times New Roman"/>
              <a:cs typeface="Times New Roman"/>
              <a:sym typeface="Times New Roman"/>
            </a:endParaRPr>
          </a:p>
        </p:txBody>
      </p:sp>
      <p:pic>
        <p:nvPicPr>
          <p:cNvPr id="121" name="Google Shape;121;p20"/>
          <p:cNvPicPr preferRelativeResize="0"/>
          <p:nvPr/>
        </p:nvPicPr>
        <p:blipFill>
          <a:blip r:embed="rId3">
            <a:alphaModFix/>
          </a:blip>
          <a:stretch>
            <a:fillRect/>
          </a:stretch>
        </p:blipFill>
        <p:spPr>
          <a:xfrm>
            <a:off x="7555950" y="122900"/>
            <a:ext cx="1276350" cy="695325"/>
          </a:xfrm>
          <a:prstGeom prst="rect">
            <a:avLst/>
          </a:prstGeom>
          <a:noFill/>
          <a:ln>
            <a:noFill/>
          </a:ln>
        </p:spPr>
      </p:pic>
      <p:cxnSp>
        <p:nvCxnSpPr>
          <p:cNvPr id="122" name="Google Shape;122;p20"/>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Figure 2 - We recorded brain responses from a patient on the first and second day of coma.">
            <a:extLst>
              <a:ext uri="{FF2B5EF4-FFF2-40B4-BE49-F238E27FC236}">
                <a16:creationId xmlns:a16="http://schemas.microsoft.com/office/drawing/2014/main" id="{DBBFA44E-C6B1-4D89-B67C-2219ECE08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25" y="603072"/>
            <a:ext cx="728662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121;p20">
            <a:extLst>
              <a:ext uri="{FF2B5EF4-FFF2-40B4-BE49-F238E27FC236}">
                <a16:creationId xmlns:a16="http://schemas.microsoft.com/office/drawing/2014/main" id="{B21187CB-0B66-491C-991B-5908764E5EAD}"/>
              </a:ext>
            </a:extLst>
          </p:cNvPr>
          <p:cNvPicPr preferRelativeResize="0"/>
          <p:nvPr/>
        </p:nvPicPr>
        <p:blipFill>
          <a:blip r:embed="rId3">
            <a:alphaModFix/>
          </a:blip>
          <a:stretch>
            <a:fillRect/>
          </a:stretch>
        </p:blipFill>
        <p:spPr>
          <a:xfrm>
            <a:off x="7695800" y="124750"/>
            <a:ext cx="1276350" cy="695325"/>
          </a:xfrm>
          <a:prstGeom prst="rect">
            <a:avLst/>
          </a:prstGeom>
          <a:noFill/>
          <a:ln>
            <a:noFill/>
          </a:ln>
        </p:spPr>
      </p:pic>
    </p:spTree>
    <p:extLst>
      <p:ext uri="{BB962C8B-B14F-4D97-AF65-F5344CB8AC3E}">
        <p14:creationId xmlns:p14="http://schemas.microsoft.com/office/powerpoint/2010/main" val="3576944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Challenges &amp; Mitigation  </a:t>
            </a:r>
            <a:endParaRPr sz="4200" dirty="0">
              <a:solidFill>
                <a:srgbClr val="FFC000"/>
              </a:solidFill>
              <a:effectLst>
                <a:innerShdw blurRad="63500" dist="50800" dir="13500000">
                  <a:prstClr val="black">
                    <a:alpha val="59000"/>
                  </a:prstClr>
                </a:innerShdw>
              </a:effectLst>
            </a:endParaRPr>
          </a:p>
        </p:txBody>
      </p:sp>
      <p:sp>
        <p:nvSpPr>
          <p:cNvPr id="128" name="Google Shape;128;p21"/>
          <p:cNvSpPr txBox="1">
            <a:spLocks noGrp="1"/>
          </p:cNvSpPr>
          <p:nvPr>
            <p:ph type="body" idx="1"/>
          </p:nvPr>
        </p:nvSpPr>
        <p:spPr>
          <a:prstGeom prst="rect">
            <a:avLst/>
          </a:prstGeom>
          <a:solidFill>
            <a:srgbClr val="002060">
              <a:alpha val="60000"/>
            </a:srgbClr>
          </a:solidFill>
        </p:spPr>
        <p:txBody>
          <a:bodyPr spcFirstLastPara="1" wrap="square" lIns="91425" tIns="91425" rIns="91425" bIns="91425" anchor="t" anchorCtr="0">
            <a:normAutofit/>
          </a:bodyPr>
          <a:lstStyle/>
          <a:p>
            <a:pPr marL="0" lvl="0" indent="0" algn="just" rtl="0">
              <a:lnSpc>
                <a:spcPct val="95000"/>
              </a:lnSpc>
              <a:spcBef>
                <a:spcPts val="0"/>
              </a:spcBef>
              <a:spcAft>
                <a:spcPts val="0"/>
              </a:spcAft>
              <a:buClr>
                <a:schemeClr val="dk1"/>
              </a:buClr>
              <a:buSzPts val="935"/>
              <a:buFont typeface="Arial"/>
              <a:buNone/>
            </a:pPr>
            <a:r>
              <a:rPr lang="en" sz="2400" b="1" dirty="0">
                <a:solidFill>
                  <a:schemeClr val="accent2">
                    <a:lumMod val="60000"/>
                    <a:lumOff val="40000"/>
                  </a:schemeClr>
                </a:solidFill>
                <a:latin typeface="Times New Roman"/>
                <a:cs typeface="Times New Roman"/>
                <a:sym typeface="Times New Roman"/>
              </a:rPr>
              <a:t>Challenges:</a:t>
            </a:r>
            <a:endParaRPr sz="2400" b="1" dirty="0">
              <a:solidFill>
                <a:schemeClr val="accent2">
                  <a:lumMod val="60000"/>
                  <a:lumOff val="40000"/>
                </a:schemeClr>
              </a:solidFill>
              <a:latin typeface="Times New Roman"/>
              <a:cs typeface="Times New Roman"/>
              <a:sym typeface="Times New Roman"/>
            </a:endParaRPr>
          </a:p>
          <a:p>
            <a:pPr marL="0" lvl="0" indent="0" algn="just" rtl="0">
              <a:lnSpc>
                <a:spcPct val="95000"/>
              </a:lnSpc>
              <a:spcBef>
                <a:spcPts val="1200"/>
              </a:spcBef>
              <a:spcAft>
                <a:spcPts val="0"/>
              </a:spcAft>
              <a:buClr>
                <a:schemeClr val="dk1"/>
              </a:buClr>
              <a:buSzPts val="935"/>
              <a:buFont typeface="Arial"/>
              <a:buNone/>
            </a:pPr>
            <a:r>
              <a:rPr lang="en" sz="1400" dirty="0">
                <a:latin typeface="Times New Roman"/>
                <a:cs typeface="Times New Roman"/>
                <a:sym typeface="Times New Roman"/>
              </a:rPr>
              <a:t>The major challenge would be the lack of proper technical expertise in performing the experiment.</a:t>
            </a:r>
            <a:endParaRPr sz="1400" dirty="0">
              <a:latin typeface="Times New Roman"/>
              <a:cs typeface="Times New Roman"/>
              <a:sym typeface="Times New Roman"/>
            </a:endParaRPr>
          </a:p>
          <a:p>
            <a:pPr marL="0" lvl="0" indent="0" algn="just" rtl="0">
              <a:lnSpc>
                <a:spcPct val="95000"/>
              </a:lnSpc>
              <a:spcBef>
                <a:spcPts val="1200"/>
              </a:spcBef>
              <a:spcAft>
                <a:spcPts val="0"/>
              </a:spcAft>
              <a:buSzPts val="935"/>
              <a:buNone/>
            </a:pPr>
            <a:r>
              <a:rPr lang="en" sz="1400" dirty="0">
                <a:latin typeface="Times New Roman"/>
                <a:cs typeface="Times New Roman"/>
                <a:sym typeface="Times New Roman"/>
              </a:rPr>
              <a:t>The collected data may contain more noise and needs to be sorted and cleaned in order to obtain the required data on which the model needs to be tested.</a:t>
            </a:r>
            <a:endParaRPr sz="1400" dirty="0">
              <a:latin typeface="Times New Roman"/>
              <a:cs typeface="Times New Roman"/>
              <a:sym typeface="Times New Roman"/>
            </a:endParaRPr>
          </a:p>
          <a:p>
            <a:pPr marL="0" lvl="0" indent="0" algn="just" rtl="0">
              <a:lnSpc>
                <a:spcPct val="95000"/>
              </a:lnSpc>
              <a:spcBef>
                <a:spcPts val="1200"/>
              </a:spcBef>
              <a:spcAft>
                <a:spcPts val="0"/>
              </a:spcAft>
              <a:buSzPts val="935"/>
              <a:buNone/>
            </a:pPr>
            <a:r>
              <a:rPr lang="en" sz="1400" dirty="0">
                <a:latin typeface="Times New Roman"/>
                <a:cs typeface="Times New Roman"/>
                <a:sym typeface="Times New Roman"/>
              </a:rPr>
              <a:t>It will be a tough part to accept the experiment conducted on patients and alive brains (people) by the family and relatives.</a:t>
            </a:r>
            <a:endParaRPr sz="1400" dirty="0">
              <a:latin typeface="Times New Roman"/>
              <a:cs typeface="Times New Roman"/>
              <a:sym typeface="Times New Roman"/>
            </a:endParaRPr>
          </a:p>
          <a:p>
            <a:pPr marL="0" lvl="0" indent="0" algn="just" rtl="0">
              <a:lnSpc>
                <a:spcPct val="95000"/>
              </a:lnSpc>
              <a:spcBef>
                <a:spcPts val="1200"/>
              </a:spcBef>
              <a:spcAft>
                <a:spcPts val="0"/>
              </a:spcAft>
              <a:buSzPts val="935"/>
              <a:buNone/>
            </a:pPr>
            <a:r>
              <a:rPr lang="en" sz="1400" dirty="0">
                <a:latin typeface="Times New Roman"/>
                <a:cs typeface="Times New Roman"/>
                <a:sym typeface="Times New Roman"/>
              </a:rPr>
              <a:t>Mitigation:</a:t>
            </a:r>
            <a:endParaRPr sz="1400" dirty="0">
              <a:latin typeface="Times New Roman"/>
              <a:cs typeface="Times New Roman"/>
              <a:sym typeface="Times New Roman"/>
            </a:endParaRPr>
          </a:p>
          <a:p>
            <a:pPr marL="0" lvl="0" indent="0" algn="just" rtl="0">
              <a:lnSpc>
                <a:spcPct val="95000"/>
              </a:lnSpc>
              <a:spcBef>
                <a:spcPts val="1200"/>
              </a:spcBef>
              <a:spcAft>
                <a:spcPts val="0"/>
              </a:spcAft>
              <a:buSzPts val="935"/>
              <a:buNone/>
            </a:pPr>
            <a:r>
              <a:rPr lang="en" sz="1400" dirty="0">
                <a:latin typeface="Times New Roman"/>
                <a:cs typeface="Times New Roman"/>
                <a:sym typeface="Times New Roman"/>
              </a:rPr>
              <a:t>Awareness should be raised in people by running campaigns and explaining the advantages.</a:t>
            </a:r>
            <a:endParaRPr sz="1400" dirty="0">
              <a:latin typeface="Times New Roman"/>
              <a:cs typeface="Times New Roman"/>
              <a:sym typeface="Times New Roman"/>
            </a:endParaRPr>
          </a:p>
          <a:p>
            <a:pPr marL="0" lvl="0" indent="0" algn="just" rtl="0">
              <a:lnSpc>
                <a:spcPct val="95000"/>
              </a:lnSpc>
              <a:spcBef>
                <a:spcPts val="1200"/>
              </a:spcBef>
              <a:spcAft>
                <a:spcPts val="1200"/>
              </a:spcAft>
              <a:buSzPts val="935"/>
              <a:buNone/>
            </a:pPr>
            <a:r>
              <a:rPr lang="en" sz="1400" dirty="0">
                <a:latin typeface="Times New Roman"/>
                <a:cs typeface="Times New Roman"/>
                <a:sym typeface="Times New Roman"/>
              </a:rPr>
              <a:t>Also, specific technical experts are to be brought and work together to get the desired result</a:t>
            </a:r>
            <a:endParaRPr sz="1400" dirty="0">
              <a:latin typeface="Times New Roman"/>
              <a:cs typeface="Times New Roman"/>
              <a:sym typeface="Times New Roman"/>
            </a:endParaRPr>
          </a:p>
        </p:txBody>
      </p:sp>
      <p:pic>
        <p:nvPicPr>
          <p:cNvPr id="129" name="Google Shape;129;p21"/>
          <p:cNvPicPr preferRelativeResize="0"/>
          <p:nvPr/>
        </p:nvPicPr>
        <p:blipFill>
          <a:blip r:embed="rId3">
            <a:alphaModFix/>
          </a:blip>
          <a:stretch>
            <a:fillRect/>
          </a:stretch>
        </p:blipFill>
        <p:spPr>
          <a:xfrm>
            <a:off x="7555950" y="122900"/>
            <a:ext cx="1276350" cy="695325"/>
          </a:xfrm>
          <a:prstGeom prst="rect">
            <a:avLst/>
          </a:prstGeom>
          <a:noFill/>
          <a:ln>
            <a:noFill/>
          </a:ln>
        </p:spPr>
      </p:pic>
      <p:cxnSp>
        <p:nvCxnSpPr>
          <p:cNvPr id="130" name="Google Shape;130;p21"/>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Keeping ahead of Competition</a:t>
            </a:r>
            <a:endParaRPr sz="4200" dirty="0">
              <a:solidFill>
                <a:srgbClr val="FFC000"/>
              </a:solidFill>
              <a:effectLst>
                <a:innerShdw blurRad="63500" dist="50800" dir="13500000">
                  <a:prstClr val="black">
                    <a:alpha val="59000"/>
                  </a:prstClr>
                </a:innerShdw>
              </a:effectLst>
            </a:endParaRPr>
          </a:p>
        </p:txBody>
      </p:sp>
      <p:sp>
        <p:nvSpPr>
          <p:cNvPr id="136" name="Google Shape;136;p22"/>
          <p:cNvSpPr txBox="1">
            <a:spLocks noGrp="1"/>
          </p:cNvSpPr>
          <p:nvPr>
            <p:ph type="body" idx="1"/>
          </p:nvPr>
        </p:nvSpPr>
        <p:spPr>
          <a:prstGeom prst="rect">
            <a:avLst/>
          </a:prstGeom>
          <a:solidFill>
            <a:srgbClr val="002060">
              <a:alpha val="60000"/>
            </a:srgbClr>
          </a:solidFill>
        </p:spPr>
        <p:txBody>
          <a:bodyPr spcFirstLastPara="1" wrap="square" lIns="91425" tIns="91425" rIns="91425" bIns="91425" anchor="t" anchorCtr="0">
            <a:normAutofit/>
          </a:bodyPr>
          <a:lstStyle/>
          <a:p>
            <a:pPr marL="0" lvl="0" indent="0" algn="just" rtl="0">
              <a:spcBef>
                <a:spcPts val="0"/>
              </a:spcBef>
              <a:spcAft>
                <a:spcPts val="0"/>
              </a:spcAft>
              <a:buNone/>
            </a:pPr>
            <a:endParaRPr lang="en" sz="1400" dirty="0">
              <a:latin typeface="Times New Roman"/>
              <a:cs typeface="Times New Roman"/>
              <a:sym typeface="Times New Roman"/>
            </a:endParaRPr>
          </a:p>
          <a:p>
            <a:pPr marL="0" lvl="0" indent="0" algn="just" rtl="0">
              <a:spcBef>
                <a:spcPts val="0"/>
              </a:spcBef>
              <a:spcAft>
                <a:spcPts val="0"/>
              </a:spcAft>
              <a:buNone/>
            </a:pPr>
            <a:endParaRPr lang="en" sz="1400" dirty="0">
              <a:latin typeface="Times New Roman"/>
              <a:cs typeface="Times New Roman"/>
              <a:sym typeface="Times New Roman"/>
            </a:endParaRPr>
          </a:p>
          <a:p>
            <a:pPr marL="0" lvl="0" indent="0" algn="just" rtl="0">
              <a:spcBef>
                <a:spcPts val="0"/>
              </a:spcBef>
              <a:spcAft>
                <a:spcPts val="0"/>
              </a:spcAft>
              <a:buNone/>
            </a:pPr>
            <a:r>
              <a:rPr lang="en" sz="1400" dirty="0">
                <a:latin typeface="Times New Roman"/>
                <a:cs typeface="Times New Roman"/>
                <a:sym typeface="Times New Roman"/>
              </a:rPr>
              <a:t>Since, everybody wants to get cured in an effective manner. People will go with the digitized treatment for coma.</a:t>
            </a:r>
            <a:endParaRPr sz="1400" dirty="0">
              <a:latin typeface="Times New Roman"/>
              <a:cs typeface="Times New Roman"/>
              <a:sym typeface="Times New Roman"/>
            </a:endParaRPr>
          </a:p>
          <a:p>
            <a:pPr marL="0" lvl="0" indent="0" algn="just" rtl="0">
              <a:spcBef>
                <a:spcPts val="1200"/>
              </a:spcBef>
              <a:spcAft>
                <a:spcPts val="0"/>
              </a:spcAft>
              <a:buNone/>
            </a:pPr>
            <a:r>
              <a:rPr lang="en" sz="1400" dirty="0">
                <a:latin typeface="Times New Roman"/>
                <a:cs typeface="Times New Roman"/>
                <a:sym typeface="Times New Roman"/>
              </a:rPr>
              <a:t>The data regarding the patient's condition will be made available and can be constantly monitored by using IOT. </a:t>
            </a:r>
            <a:endParaRPr sz="1400" dirty="0">
              <a:latin typeface="Times New Roman"/>
              <a:cs typeface="Times New Roman"/>
              <a:sym typeface="Times New Roman"/>
            </a:endParaRPr>
          </a:p>
          <a:p>
            <a:pPr marL="0" lvl="0" indent="0" algn="just" rtl="0">
              <a:spcBef>
                <a:spcPts val="1200"/>
              </a:spcBef>
              <a:spcAft>
                <a:spcPts val="1200"/>
              </a:spcAft>
              <a:buNone/>
            </a:pPr>
            <a:r>
              <a:rPr lang="en" sz="1400" dirty="0">
                <a:latin typeface="Times New Roman"/>
                <a:cs typeface="Times New Roman"/>
                <a:sym typeface="Times New Roman"/>
              </a:rPr>
              <a:t>Data privacy of patients is also important.</a:t>
            </a:r>
            <a:endParaRPr sz="1400" dirty="0">
              <a:latin typeface="Times New Roman"/>
              <a:cs typeface="Times New Roman"/>
              <a:sym typeface="Times New Roman"/>
            </a:endParaRPr>
          </a:p>
        </p:txBody>
      </p:sp>
      <p:pic>
        <p:nvPicPr>
          <p:cNvPr id="137" name="Google Shape;137;p22"/>
          <p:cNvPicPr preferRelativeResize="0"/>
          <p:nvPr/>
        </p:nvPicPr>
        <p:blipFill>
          <a:blip r:embed="rId3">
            <a:alphaModFix/>
          </a:blip>
          <a:stretch>
            <a:fillRect/>
          </a:stretch>
        </p:blipFill>
        <p:spPr>
          <a:xfrm>
            <a:off x="7555950" y="122900"/>
            <a:ext cx="1276350" cy="695325"/>
          </a:xfrm>
          <a:prstGeom prst="rect">
            <a:avLst/>
          </a:prstGeom>
          <a:noFill/>
          <a:ln>
            <a:noFill/>
          </a:ln>
        </p:spPr>
      </p:pic>
      <p:cxnSp>
        <p:nvCxnSpPr>
          <p:cNvPr id="138" name="Google Shape;138;p22"/>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Learnings &amp; future plan</a:t>
            </a:r>
            <a:endParaRPr sz="4200" dirty="0">
              <a:solidFill>
                <a:srgbClr val="FFC000"/>
              </a:solidFill>
              <a:effectLst>
                <a:innerShdw blurRad="63500" dist="50800" dir="13500000">
                  <a:prstClr val="black">
                    <a:alpha val="59000"/>
                  </a:prstClr>
                </a:innerShdw>
              </a:effectLst>
            </a:endParaRPr>
          </a:p>
        </p:txBody>
      </p:sp>
      <p:sp>
        <p:nvSpPr>
          <p:cNvPr id="144" name="Google Shape;144;p23"/>
          <p:cNvSpPr txBox="1">
            <a:spLocks noGrp="1"/>
          </p:cNvSpPr>
          <p:nvPr>
            <p:ph type="body" idx="1"/>
          </p:nvPr>
        </p:nvSpPr>
        <p:spPr>
          <a:prstGeom prst="rect">
            <a:avLst/>
          </a:prstGeom>
          <a:solidFill>
            <a:srgbClr val="002060">
              <a:alpha val="60000"/>
            </a:srgbClr>
          </a:solidFill>
        </p:spPr>
        <p:txBody>
          <a:bodyPr spcFirstLastPara="1" wrap="square" lIns="91425" tIns="91425" rIns="91425" bIns="91425" anchor="t" anchorCtr="0">
            <a:normAutofit/>
          </a:bodyPr>
          <a:lstStyle/>
          <a:p>
            <a:pPr marL="0" indent="0" algn="just">
              <a:spcBef>
                <a:spcPts val="1200"/>
              </a:spcBef>
              <a:spcAft>
                <a:spcPts val="0"/>
              </a:spcAft>
              <a:buNone/>
            </a:pPr>
            <a:r>
              <a:rPr lang="en" sz="1400" dirty="0">
                <a:latin typeface="Times New Roman"/>
                <a:cs typeface="Times New Roman"/>
                <a:sym typeface="Times New Roman"/>
              </a:rPr>
              <a:t>By using the data obtained, we can learn about the improvement in the patient’s condition.</a:t>
            </a:r>
            <a:endParaRPr sz="1400" dirty="0">
              <a:latin typeface="Times New Roman"/>
              <a:cs typeface="Times New Roman"/>
              <a:sym typeface="Times New Roman"/>
            </a:endParaRPr>
          </a:p>
          <a:p>
            <a:pPr marL="0" indent="0" algn="just">
              <a:spcBef>
                <a:spcPts val="1200"/>
              </a:spcBef>
              <a:spcAft>
                <a:spcPts val="0"/>
              </a:spcAft>
              <a:buNone/>
            </a:pPr>
            <a:r>
              <a:rPr lang="en" sz="1400" dirty="0">
                <a:latin typeface="Times New Roman"/>
                <a:cs typeface="Times New Roman"/>
                <a:sym typeface="Times New Roman"/>
              </a:rPr>
              <a:t>Improvement in the medication for the treatment in tune with the patient’s recovery status.</a:t>
            </a:r>
            <a:endParaRPr sz="1400" dirty="0">
              <a:latin typeface="Times New Roman"/>
              <a:cs typeface="Times New Roman"/>
              <a:sym typeface="Times New Roman"/>
            </a:endParaRPr>
          </a:p>
          <a:p>
            <a:pPr marL="0" indent="0" algn="just">
              <a:spcBef>
                <a:spcPts val="1200"/>
              </a:spcBef>
              <a:spcAft>
                <a:spcPts val="0"/>
              </a:spcAft>
              <a:buNone/>
            </a:pPr>
            <a:r>
              <a:rPr lang="en" sz="1400" dirty="0">
                <a:latin typeface="Times New Roman"/>
                <a:cs typeface="Times New Roman"/>
                <a:sym typeface="Times New Roman"/>
              </a:rPr>
              <a:t>The future plan includes the usage of the data in </a:t>
            </a:r>
            <a:endParaRPr sz="1400" dirty="0">
              <a:latin typeface="Times New Roman"/>
              <a:cs typeface="Times New Roman"/>
              <a:sym typeface="Times New Roman"/>
            </a:endParaRPr>
          </a:p>
          <a:p>
            <a:pPr marL="342900" algn="just">
              <a:spcBef>
                <a:spcPts val="1200"/>
              </a:spcBef>
              <a:spcAft>
                <a:spcPts val="0"/>
              </a:spcAft>
              <a:buAutoNum type="arabicPeriod"/>
            </a:pPr>
            <a:r>
              <a:rPr lang="en" sz="1400" dirty="0">
                <a:latin typeface="Times New Roman"/>
                <a:cs typeface="Times New Roman"/>
                <a:sym typeface="Times New Roman"/>
              </a:rPr>
              <a:t>crime investigation and </a:t>
            </a:r>
          </a:p>
          <a:p>
            <a:pPr marL="342900" algn="just">
              <a:spcBef>
                <a:spcPts val="1200"/>
              </a:spcBef>
              <a:spcAft>
                <a:spcPts val="0"/>
              </a:spcAft>
              <a:buAutoNum type="arabicPeriod"/>
            </a:pPr>
            <a:r>
              <a:rPr lang="en" sz="1400" dirty="0">
                <a:latin typeface="Times New Roman"/>
                <a:cs typeface="Times New Roman"/>
                <a:sym typeface="Times New Roman"/>
              </a:rPr>
              <a:t> robotic arm control.</a:t>
            </a:r>
            <a:endParaRPr sz="1400" dirty="0">
              <a:latin typeface="Times New Roman"/>
              <a:cs typeface="Times New Roman"/>
              <a:sym typeface="Times New Roman"/>
            </a:endParaRPr>
          </a:p>
        </p:txBody>
      </p:sp>
      <p:pic>
        <p:nvPicPr>
          <p:cNvPr id="145" name="Google Shape;145;p23"/>
          <p:cNvPicPr preferRelativeResize="0"/>
          <p:nvPr/>
        </p:nvPicPr>
        <p:blipFill>
          <a:blip r:embed="rId3">
            <a:alphaModFix/>
          </a:blip>
          <a:stretch>
            <a:fillRect/>
          </a:stretch>
        </p:blipFill>
        <p:spPr>
          <a:xfrm>
            <a:off x="7555950" y="122900"/>
            <a:ext cx="1276350" cy="695325"/>
          </a:xfrm>
          <a:prstGeom prst="rect">
            <a:avLst/>
          </a:prstGeom>
          <a:noFill/>
          <a:ln>
            <a:noFill/>
          </a:ln>
        </p:spPr>
      </p:pic>
      <p:cxnSp>
        <p:nvCxnSpPr>
          <p:cNvPr id="146" name="Google Shape;146;p23"/>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pic>
        <p:nvPicPr>
          <p:cNvPr id="3" name="Picture 2">
            <a:extLst>
              <a:ext uri="{FF2B5EF4-FFF2-40B4-BE49-F238E27FC236}">
                <a16:creationId xmlns:a16="http://schemas.microsoft.com/office/drawing/2014/main" id="{D66F3B94-903B-4C3C-939B-D29985399745}"/>
              </a:ext>
            </a:extLst>
          </p:cNvPr>
          <p:cNvPicPr>
            <a:picLocks noChangeAspect="1"/>
          </p:cNvPicPr>
          <p:nvPr/>
        </p:nvPicPr>
        <p:blipFill>
          <a:blip r:embed="rId4"/>
          <a:stretch>
            <a:fillRect/>
          </a:stretch>
        </p:blipFill>
        <p:spPr>
          <a:xfrm>
            <a:off x="2415964" y="3098202"/>
            <a:ext cx="3354287" cy="1359403"/>
          </a:xfrm>
          <a:prstGeom prst="rect">
            <a:avLst/>
          </a:prstGeom>
        </p:spPr>
      </p:pic>
      <p:pic>
        <p:nvPicPr>
          <p:cNvPr id="5" name="Picture 4">
            <a:extLst>
              <a:ext uri="{FF2B5EF4-FFF2-40B4-BE49-F238E27FC236}">
                <a16:creationId xmlns:a16="http://schemas.microsoft.com/office/drawing/2014/main" id="{8A10F98D-80CB-4197-922F-0DAD6FF41329}"/>
              </a:ext>
            </a:extLst>
          </p:cNvPr>
          <p:cNvPicPr>
            <a:picLocks noChangeAspect="1"/>
          </p:cNvPicPr>
          <p:nvPr/>
        </p:nvPicPr>
        <p:blipFill>
          <a:blip r:embed="rId5"/>
          <a:stretch>
            <a:fillRect/>
          </a:stretch>
        </p:blipFill>
        <p:spPr>
          <a:xfrm>
            <a:off x="5895379" y="2135416"/>
            <a:ext cx="3001384" cy="24438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prstGeom prst="rect">
            <a:avLst/>
          </a:prstGeom>
          <a:solidFill>
            <a:srgbClr val="002060">
              <a:alpha val="4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Presentation Topics  </a:t>
            </a:r>
            <a:endParaRPr dirty="0">
              <a:solidFill>
                <a:srgbClr val="FFC000"/>
              </a:solidFill>
              <a:effectLst>
                <a:innerShdw blurRad="63500" dist="50800" dir="13500000">
                  <a:prstClr val="black">
                    <a:alpha val="59000"/>
                  </a:prstClr>
                </a:innerShdw>
              </a:effectLst>
            </a:endParaRPr>
          </a:p>
        </p:txBody>
      </p:sp>
      <p:sp>
        <p:nvSpPr>
          <p:cNvPr id="70" name="Google Shape;70;p14"/>
          <p:cNvSpPr txBox="1">
            <a:spLocks noGrp="1"/>
          </p:cNvSpPr>
          <p:nvPr>
            <p:ph type="body" idx="1"/>
          </p:nvPr>
        </p:nvSpPr>
        <p:spPr>
          <a:xfrm>
            <a:off x="311700" y="1147225"/>
            <a:ext cx="8520600" cy="3432000"/>
          </a:xfrm>
          <a:prstGeom prst="rect">
            <a:avLst/>
          </a:prstGeom>
          <a:solidFill>
            <a:srgbClr val="002060">
              <a:alpha val="40000"/>
            </a:srgbClr>
          </a:solidFill>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●The Analytics challenge</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●Business Problem</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●Business Data</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●Data Issues &amp; Data Security</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●Modeling &amp; Evaluation</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●Deploying</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●Challenges &amp; Mitigation</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latin typeface="Times New Roman"/>
                <a:ea typeface="Times New Roman"/>
                <a:cs typeface="Times New Roman"/>
                <a:sym typeface="Times New Roman"/>
              </a:rPr>
              <a:t>●Keeping ahead of Competition</a:t>
            </a:r>
            <a:endParaRPr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dirty="0">
                <a:latin typeface="Times New Roman"/>
                <a:ea typeface="Times New Roman"/>
                <a:cs typeface="Times New Roman"/>
                <a:sym typeface="Times New Roman"/>
              </a:rPr>
              <a:t>●Learnings &amp; next steps</a:t>
            </a:r>
            <a:endParaRPr dirty="0">
              <a:latin typeface="Times New Roman"/>
              <a:ea typeface="Times New Roman"/>
              <a:cs typeface="Times New Roman"/>
              <a:sym typeface="Times New Roman"/>
            </a:endParaRPr>
          </a:p>
        </p:txBody>
      </p:sp>
      <p:pic>
        <p:nvPicPr>
          <p:cNvPr id="71" name="Google Shape;71;p14"/>
          <p:cNvPicPr preferRelativeResize="0"/>
          <p:nvPr/>
        </p:nvPicPr>
        <p:blipFill>
          <a:blip r:embed="rId3">
            <a:alphaModFix/>
          </a:blip>
          <a:stretch>
            <a:fillRect/>
          </a:stretch>
        </p:blipFill>
        <p:spPr>
          <a:xfrm>
            <a:off x="7760345" y="85916"/>
            <a:ext cx="1276350" cy="695325"/>
          </a:xfrm>
          <a:prstGeom prst="rect">
            <a:avLst/>
          </a:prstGeom>
          <a:noFill/>
          <a:ln>
            <a:noFill/>
          </a:ln>
        </p:spPr>
      </p:pic>
      <p:cxnSp>
        <p:nvCxnSpPr>
          <p:cNvPr id="72" name="Google Shape;72;p14"/>
          <p:cNvCxnSpPr/>
          <p:nvPr/>
        </p:nvCxnSpPr>
        <p:spPr>
          <a:xfrm>
            <a:off x="283650" y="1147225"/>
            <a:ext cx="8576700" cy="0"/>
          </a:xfrm>
          <a:prstGeom prst="straightConnector1">
            <a:avLst/>
          </a:prstGeom>
          <a:noFill/>
          <a:ln w="38100" cap="flat" cmpd="sng">
            <a:solidFill>
              <a:srgbClr val="980000"/>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42"/>
        <p:cNvGrpSpPr/>
        <p:nvPr/>
      </p:nvGrpSpPr>
      <p:grpSpPr>
        <a:xfrm>
          <a:off x="0" y="0"/>
          <a:ext cx="0" cy="0"/>
          <a:chOff x="0" y="0"/>
          <a:chExt cx="0" cy="0"/>
        </a:xfrm>
      </p:grpSpPr>
      <p:sp>
        <p:nvSpPr>
          <p:cNvPr id="144" name="Google Shape;144;p23"/>
          <p:cNvSpPr txBox="1">
            <a:spLocks noGrp="1"/>
          </p:cNvSpPr>
          <p:nvPr>
            <p:ph type="body" idx="1"/>
          </p:nvPr>
        </p:nvSpPr>
        <p:spPr>
          <a:prstGeom prst="rect">
            <a:avLst/>
          </a:prstGeom>
          <a:solidFill>
            <a:srgbClr val="002060">
              <a:alpha val="60000"/>
            </a:srgbClr>
          </a:solidFill>
        </p:spPr>
        <p:txBody>
          <a:bodyPr spcFirstLastPara="1" wrap="square" lIns="91425" tIns="91425" rIns="91425" bIns="91425" anchor="t" anchorCtr="0">
            <a:normAutofit/>
          </a:bodyPr>
          <a:lstStyle/>
          <a:p>
            <a:pPr marL="0" indent="0" algn="just">
              <a:spcBef>
                <a:spcPts val="1200"/>
              </a:spcBef>
              <a:spcAft>
                <a:spcPts val="0"/>
              </a:spcAft>
              <a:buNone/>
            </a:pPr>
            <a:r>
              <a:rPr lang="en-IN" sz="1400" dirty="0">
                <a:solidFill>
                  <a:srgbClr val="FFFF00"/>
                </a:solidFill>
                <a:latin typeface="Times New Roman"/>
                <a:cs typeface="Times New Roman"/>
                <a:sym typeface="Times New Roman"/>
                <a:hlinkClick r:id="rId3">
                  <a:extLst>
                    <a:ext uri="{A12FA001-AC4F-418D-AE19-62706E023703}">
                      <ahyp:hlinkClr xmlns:ahyp="http://schemas.microsoft.com/office/drawing/2018/hyperlinkcolor" val="tx"/>
                    </a:ext>
                  </a:extLst>
                </a:hlinkClick>
              </a:rPr>
              <a:t>https://www.researchgate.net/publication/342833749_COMA_PATIENT_MONITORING_USING_BRAIN_COMPUTER_INTERFACE</a:t>
            </a:r>
            <a:endParaRPr lang="en-IN" sz="1400" dirty="0">
              <a:solidFill>
                <a:srgbClr val="FFFF00"/>
              </a:solidFill>
              <a:latin typeface="Times New Roman"/>
              <a:cs typeface="Times New Roman"/>
              <a:sym typeface="Times New Roman"/>
            </a:endParaRPr>
          </a:p>
          <a:p>
            <a:pPr marL="0" indent="0" algn="just">
              <a:spcBef>
                <a:spcPts val="1200"/>
              </a:spcBef>
              <a:spcAft>
                <a:spcPts val="0"/>
              </a:spcAft>
              <a:buNone/>
            </a:pPr>
            <a:r>
              <a:rPr lang="en-IN" sz="1400" dirty="0">
                <a:solidFill>
                  <a:srgbClr val="FFFF00"/>
                </a:solidFill>
                <a:latin typeface="Times New Roman"/>
                <a:cs typeface="Times New Roman"/>
                <a:sym typeface="Times New Roman"/>
                <a:hlinkClick r:id="rId4">
                  <a:extLst>
                    <a:ext uri="{A12FA001-AC4F-418D-AE19-62706E023703}">
                      <ahyp:hlinkClr xmlns:ahyp="http://schemas.microsoft.com/office/drawing/2018/hyperlinkcolor" val="tx"/>
                    </a:ext>
                  </a:extLst>
                </a:hlinkClick>
              </a:rPr>
              <a:t>https://www.hindawi.com/journals/jhe/2021/9955635/</a:t>
            </a:r>
            <a:endParaRPr lang="en-IN" sz="1400" dirty="0">
              <a:solidFill>
                <a:srgbClr val="FFFF00"/>
              </a:solidFill>
              <a:latin typeface="Times New Roman"/>
              <a:cs typeface="Times New Roman"/>
              <a:sym typeface="Times New Roman"/>
            </a:endParaRPr>
          </a:p>
          <a:p>
            <a:pPr marL="0" indent="0" algn="just">
              <a:spcBef>
                <a:spcPts val="1200"/>
              </a:spcBef>
              <a:spcAft>
                <a:spcPts val="0"/>
              </a:spcAft>
              <a:buNone/>
            </a:pPr>
            <a:r>
              <a:rPr lang="en-IN" sz="1400" dirty="0">
                <a:solidFill>
                  <a:srgbClr val="FFFF00"/>
                </a:solidFill>
                <a:latin typeface="Times New Roman"/>
                <a:cs typeface="Times New Roman"/>
                <a:sym typeface="Times New Roman"/>
                <a:hlinkClick r:id="rId5">
                  <a:extLst>
                    <a:ext uri="{A12FA001-AC4F-418D-AE19-62706E023703}">
                      <ahyp:hlinkClr xmlns:ahyp="http://schemas.microsoft.com/office/drawing/2018/hyperlinkcolor" val="tx"/>
                    </a:ext>
                  </a:extLst>
                </a:hlinkClick>
              </a:rPr>
              <a:t>https://kids.frontiersin.org/articles/10.3389/frym.2019.00019</a:t>
            </a:r>
            <a:r>
              <a:rPr lang="en-IN" sz="1400" dirty="0">
                <a:solidFill>
                  <a:srgbClr val="FFFF00"/>
                </a:solidFill>
                <a:latin typeface="Times New Roman"/>
                <a:cs typeface="Times New Roman"/>
                <a:sym typeface="Times New Roman"/>
              </a:rPr>
              <a:t> </a:t>
            </a:r>
          </a:p>
          <a:p>
            <a:pPr marL="0" indent="0" algn="just">
              <a:spcBef>
                <a:spcPts val="1200"/>
              </a:spcBef>
              <a:spcAft>
                <a:spcPts val="0"/>
              </a:spcAft>
              <a:buNone/>
            </a:pPr>
            <a:r>
              <a:rPr lang="en-IN" sz="1400" dirty="0">
                <a:solidFill>
                  <a:srgbClr val="FFFF00"/>
                </a:solidFill>
                <a:latin typeface="Times New Roman"/>
                <a:cs typeface="Times New Roman"/>
                <a:sym typeface="Times New Roman"/>
                <a:hlinkClick r:id="rId6">
                  <a:extLst>
                    <a:ext uri="{A12FA001-AC4F-418D-AE19-62706E023703}">
                      <ahyp:hlinkClr xmlns:ahyp="http://schemas.microsoft.com/office/drawing/2018/hyperlinkcolor" val="tx"/>
                    </a:ext>
                  </a:extLst>
                </a:hlinkClick>
              </a:rPr>
              <a:t>https://www.machinedesign.com/motors-drives/article/21837605/sensor-monitors-more-brain-neurons</a:t>
            </a:r>
            <a:r>
              <a:rPr lang="en-IN" sz="1400" dirty="0">
                <a:solidFill>
                  <a:srgbClr val="FFFF00"/>
                </a:solidFill>
                <a:latin typeface="Times New Roman"/>
                <a:cs typeface="Times New Roman"/>
                <a:sym typeface="Times New Roman"/>
              </a:rPr>
              <a:t> </a:t>
            </a:r>
          </a:p>
          <a:p>
            <a:pPr marL="0" indent="0" algn="just">
              <a:spcBef>
                <a:spcPts val="1200"/>
              </a:spcBef>
              <a:spcAft>
                <a:spcPts val="0"/>
              </a:spcAft>
              <a:buNone/>
            </a:pPr>
            <a:r>
              <a:rPr lang="en-IN" sz="1400" dirty="0">
                <a:solidFill>
                  <a:srgbClr val="FFFF00"/>
                </a:solidFill>
                <a:latin typeface="Times New Roman"/>
                <a:cs typeface="Times New Roman"/>
                <a:sym typeface="Times New Roman"/>
                <a:hlinkClick r:id="rId7">
                  <a:extLst>
                    <a:ext uri="{A12FA001-AC4F-418D-AE19-62706E023703}">
                      <ahyp:hlinkClr xmlns:ahyp="http://schemas.microsoft.com/office/drawing/2018/hyperlinkcolor" val="tx"/>
                    </a:ext>
                  </a:extLst>
                </a:hlinkClick>
              </a:rPr>
              <a:t>https://www.ncbi.nlm.nih.gov/pmc/articles/PMC6032823/</a:t>
            </a:r>
            <a:r>
              <a:rPr lang="en-IN" sz="1400" dirty="0">
                <a:solidFill>
                  <a:srgbClr val="FFFF00"/>
                </a:solidFill>
                <a:latin typeface="Times New Roman"/>
                <a:cs typeface="Times New Roman"/>
                <a:sym typeface="Times New Roman"/>
              </a:rPr>
              <a:t> </a:t>
            </a:r>
          </a:p>
          <a:p>
            <a:pPr marL="0" indent="0" algn="just">
              <a:spcBef>
                <a:spcPts val="1200"/>
              </a:spcBef>
              <a:spcAft>
                <a:spcPts val="0"/>
              </a:spcAft>
              <a:buNone/>
            </a:pPr>
            <a:r>
              <a:rPr lang="en-IN" sz="1400" dirty="0">
                <a:solidFill>
                  <a:srgbClr val="FFFF00"/>
                </a:solidFill>
                <a:latin typeface="Times New Roman"/>
                <a:cs typeface="Times New Roman"/>
                <a:sym typeface="Times New Roman"/>
                <a:hlinkClick r:id="rId8">
                  <a:extLst>
                    <a:ext uri="{A12FA001-AC4F-418D-AE19-62706E023703}">
                      <ahyp:hlinkClr xmlns:ahyp="http://schemas.microsoft.com/office/drawing/2018/hyperlinkcolor" val="tx"/>
                    </a:ext>
                  </a:extLst>
                </a:hlinkClick>
              </a:rPr>
              <a:t>https://link.springer.com/article/10.1007/s12152-018-9371-x</a:t>
            </a:r>
            <a:r>
              <a:rPr lang="en-IN" sz="1400" dirty="0">
                <a:solidFill>
                  <a:srgbClr val="FFFF00"/>
                </a:solidFill>
                <a:latin typeface="Times New Roman"/>
                <a:cs typeface="Times New Roman"/>
                <a:sym typeface="Times New Roman"/>
              </a:rPr>
              <a:t> </a:t>
            </a:r>
            <a:endParaRPr sz="1400" dirty="0">
              <a:solidFill>
                <a:srgbClr val="FFFF00"/>
              </a:solidFill>
              <a:latin typeface="Times New Roman"/>
              <a:cs typeface="Times New Roman"/>
              <a:sym typeface="Times New Roman"/>
            </a:endParaRPr>
          </a:p>
        </p:txBody>
      </p:sp>
      <p:pic>
        <p:nvPicPr>
          <p:cNvPr id="145" name="Google Shape;145;p23"/>
          <p:cNvPicPr preferRelativeResize="0"/>
          <p:nvPr/>
        </p:nvPicPr>
        <p:blipFill>
          <a:blip r:embed="rId9">
            <a:alphaModFix/>
          </a:blip>
          <a:stretch>
            <a:fillRect/>
          </a:stretch>
        </p:blipFill>
        <p:spPr>
          <a:xfrm>
            <a:off x="7555950" y="122900"/>
            <a:ext cx="1276350" cy="695325"/>
          </a:xfrm>
          <a:prstGeom prst="rect">
            <a:avLst/>
          </a:prstGeom>
          <a:noFill/>
          <a:ln>
            <a:noFill/>
          </a:ln>
        </p:spPr>
      </p:pic>
      <p:cxnSp>
        <p:nvCxnSpPr>
          <p:cNvPr id="146" name="Google Shape;146;p23"/>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sp>
        <p:nvSpPr>
          <p:cNvPr id="3" name="Title 2">
            <a:extLst>
              <a:ext uri="{FF2B5EF4-FFF2-40B4-BE49-F238E27FC236}">
                <a16:creationId xmlns:a16="http://schemas.microsoft.com/office/drawing/2014/main" id="{31E098E4-3FC7-4489-B0A7-806E8EE3F54E}"/>
              </a:ext>
            </a:extLst>
          </p:cNvPr>
          <p:cNvSpPr>
            <a:spLocks noGrp="1"/>
          </p:cNvSpPr>
          <p:nvPr>
            <p:ph type="title"/>
          </p:nvPr>
        </p:nvSpPr>
        <p:spPr>
          <a:solidFill>
            <a:srgbClr val="002060">
              <a:alpha val="60000"/>
            </a:srgbClr>
          </a:solidFill>
        </p:spPr>
        <p:txBody>
          <a:bodyPr/>
          <a:lstStyle/>
          <a:p>
            <a:r>
              <a:rPr lang="en-IN" sz="4200" dirty="0">
                <a:solidFill>
                  <a:srgbClr val="FFC000"/>
                </a:solidFill>
                <a:effectLst>
                  <a:innerShdw blurRad="63500" dist="50800" dir="13500000">
                    <a:prstClr val="black">
                      <a:alpha val="59000"/>
                    </a:prstClr>
                  </a:innerShdw>
                </a:effectLst>
              </a:rPr>
              <a:t>References</a:t>
            </a:r>
          </a:p>
        </p:txBody>
      </p:sp>
    </p:spTree>
    <p:extLst>
      <p:ext uri="{BB962C8B-B14F-4D97-AF65-F5344CB8AC3E}">
        <p14:creationId xmlns:p14="http://schemas.microsoft.com/office/powerpoint/2010/main" val="1901728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1606850" y="1017725"/>
            <a:ext cx="5494901" cy="3266700"/>
          </a:xfrm>
          <a:prstGeom prst="rect">
            <a:avLst/>
          </a:prstGeom>
          <a:noFill/>
          <a:ln>
            <a:noFill/>
          </a:ln>
        </p:spPr>
      </p:pic>
      <p:pic>
        <p:nvPicPr>
          <p:cNvPr id="152" name="Google Shape;152;p24"/>
          <p:cNvPicPr preferRelativeResize="0"/>
          <p:nvPr/>
        </p:nvPicPr>
        <p:blipFill>
          <a:blip r:embed="rId4">
            <a:alphaModFix/>
          </a:blip>
          <a:stretch>
            <a:fillRect/>
          </a:stretch>
        </p:blipFill>
        <p:spPr>
          <a:xfrm>
            <a:off x="4201550" y="3748325"/>
            <a:ext cx="4942450" cy="1395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Analytics Challenge  </a:t>
            </a:r>
            <a:endParaRPr sz="4200" dirty="0">
              <a:solidFill>
                <a:srgbClr val="FFC000"/>
              </a:solidFill>
              <a:effectLst>
                <a:innerShdw blurRad="63500" dist="50800" dir="13500000">
                  <a:prstClr val="black">
                    <a:alpha val="59000"/>
                  </a:prstClr>
                </a:innerShdw>
              </a:effectLst>
            </a:endParaRPr>
          </a:p>
        </p:txBody>
      </p:sp>
      <p:sp>
        <p:nvSpPr>
          <p:cNvPr id="78" name="Google Shape;78;p15"/>
          <p:cNvSpPr txBox="1">
            <a:spLocks noGrp="1"/>
          </p:cNvSpPr>
          <p:nvPr>
            <p:ph type="body" idx="1"/>
          </p:nvPr>
        </p:nvSpPr>
        <p:spPr>
          <a:xfrm>
            <a:off x="311700" y="1152475"/>
            <a:ext cx="8520600" cy="3730800"/>
          </a:xfrm>
          <a:prstGeom prst="rect">
            <a:avLst/>
          </a:prstGeom>
          <a:solidFill>
            <a:srgbClr val="002060">
              <a:alpha val="6000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400" b="1" dirty="0">
                <a:solidFill>
                  <a:srgbClr val="FF0000"/>
                </a:solidFill>
                <a:latin typeface="Times New Roman"/>
                <a:ea typeface="Times New Roman"/>
                <a:cs typeface="Times New Roman"/>
                <a:sym typeface="Times New Roman"/>
              </a:rPr>
              <a:t> </a:t>
            </a:r>
            <a:r>
              <a:rPr lang="en-US" sz="2400" b="1" dirty="0">
                <a:solidFill>
                  <a:schemeClr val="accent2">
                    <a:lumMod val="60000"/>
                    <a:lumOff val="40000"/>
                  </a:schemeClr>
                </a:solidFill>
                <a:latin typeface="Times New Roman"/>
                <a:cs typeface="Times New Roman"/>
                <a:sym typeface="Times New Roman"/>
              </a:rPr>
              <a:t>Healthcare</a:t>
            </a:r>
          </a:p>
          <a:p>
            <a:pPr marL="285750" indent="-285750" algn="just">
              <a:lnSpc>
                <a:spcPct val="115000"/>
              </a:lnSpc>
              <a:buClr>
                <a:schemeClr val="dk1"/>
              </a:buClr>
              <a:buSzPts val="1100"/>
            </a:pPr>
            <a:r>
              <a:rPr lang="en-US" dirty="0">
                <a:latin typeface="Times New Roman"/>
                <a:cs typeface="Times New Roman"/>
                <a:sym typeface="Times New Roman"/>
              </a:rPr>
              <a:t>Importance - Prediction of coma patient’s recovery is an important aspect in healthcare in the present scenario. Because, if a person is healthy, the society will be and so the country. </a:t>
            </a:r>
          </a:p>
          <a:p>
            <a:pPr marL="285750" indent="-285750" algn="just">
              <a:lnSpc>
                <a:spcPct val="115000"/>
              </a:lnSpc>
              <a:buClr>
                <a:schemeClr val="dk1"/>
              </a:buClr>
              <a:buSzPts val="1100"/>
            </a:pPr>
            <a:r>
              <a:rPr lang="en-US" dirty="0">
                <a:latin typeface="Times New Roman"/>
                <a:cs typeface="Times New Roman"/>
                <a:sym typeface="Times New Roman"/>
              </a:rPr>
              <a:t>Impact – Improvising the medication process and digitization of the health sector.</a:t>
            </a:r>
          </a:p>
          <a:p>
            <a:pPr marL="285750" indent="-285750" algn="just">
              <a:lnSpc>
                <a:spcPct val="115000"/>
              </a:lnSpc>
              <a:buClr>
                <a:schemeClr val="dk1"/>
              </a:buClr>
              <a:buSzPts val="1100"/>
            </a:pPr>
            <a:endParaRPr lang="en-US" sz="1250" dirty="0">
              <a:solidFill>
                <a:schemeClr val="dk1"/>
              </a:solidFill>
              <a:latin typeface="Times New Roman"/>
              <a:ea typeface="Times New Roman"/>
              <a:cs typeface="Times New Roman"/>
              <a:sym typeface="Times New Roman"/>
            </a:endParaRPr>
          </a:p>
        </p:txBody>
      </p:sp>
      <p:pic>
        <p:nvPicPr>
          <p:cNvPr id="79" name="Google Shape;79;p15"/>
          <p:cNvPicPr preferRelativeResize="0"/>
          <p:nvPr/>
        </p:nvPicPr>
        <p:blipFill>
          <a:blip r:embed="rId4">
            <a:alphaModFix/>
          </a:blip>
          <a:stretch>
            <a:fillRect/>
          </a:stretch>
        </p:blipFill>
        <p:spPr>
          <a:xfrm>
            <a:off x="7760346" y="101613"/>
            <a:ext cx="1276350" cy="695325"/>
          </a:xfrm>
          <a:prstGeom prst="rect">
            <a:avLst/>
          </a:prstGeom>
          <a:noFill/>
          <a:ln>
            <a:noFill/>
          </a:ln>
        </p:spPr>
      </p:pic>
      <p:cxnSp>
        <p:nvCxnSpPr>
          <p:cNvPr id="80" name="Google Shape;80;p15"/>
          <p:cNvCxnSpPr/>
          <p:nvPr/>
        </p:nvCxnSpPr>
        <p:spPr>
          <a:xfrm>
            <a:off x="283650" y="1147225"/>
            <a:ext cx="8576700" cy="0"/>
          </a:xfrm>
          <a:prstGeom prst="straightConnector1">
            <a:avLst/>
          </a:prstGeom>
          <a:noFill/>
          <a:ln w="38100" cap="flat" cmpd="sng">
            <a:solidFill>
              <a:srgbClr val="980000"/>
            </a:solidFill>
            <a:prstDash val="solid"/>
            <a:round/>
            <a:headEnd type="none" w="med" len="med"/>
            <a:tailEnd type="none" w="med" len="med"/>
          </a:ln>
        </p:spPr>
      </p:cxnSp>
      <p:sp>
        <p:nvSpPr>
          <p:cNvPr id="2" name="AutoShape 2">
            <a:extLst>
              <a:ext uri="{FF2B5EF4-FFF2-40B4-BE49-F238E27FC236}">
                <a16:creationId xmlns:a16="http://schemas.microsoft.com/office/drawing/2014/main" id="{4A81CAD1-318F-49A0-9AC6-53CA2767D30D}"/>
              </a:ext>
            </a:extLst>
          </p:cNvPr>
          <p:cNvSpPr>
            <a:spLocks noChangeAspect="1" noChangeArrowheads="1"/>
          </p:cNvSpPr>
          <p:nvPr/>
        </p:nvSpPr>
        <p:spPr bwMode="auto">
          <a:xfrm>
            <a:off x="4419599" y="2419349"/>
            <a:ext cx="1927413" cy="19274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fontScale="90000"/>
          </a:bodyPr>
          <a:lstStyle/>
          <a:p>
            <a:pPr marL="0" lvl="0" indent="0" rtl="0">
              <a:lnSpc>
                <a:spcPct val="115000"/>
              </a:lnSpc>
              <a:spcBef>
                <a:spcPts val="0"/>
              </a:spcBef>
              <a:spcAft>
                <a:spcPts val="0"/>
              </a:spcAft>
            </a:pPr>
            <a:r>
              <a:rPr lang="en-US" sz="4200" cap="all" dirty="0">
                <a:solidFill>
                  <a:srgbClr val="FFC000"/>
                </a:solidFill>
                <a:effectLst>
                  <a:innerShdw blurRad="63500" dist="50800" dir="13500000">
                    <a:prstClr val="black">
                      <a:alpha val="59000"/>
                    </a:prstClr>
                  </a:innerShdw>
                </a:effectLst>
                <a:latin typeface="+mj-lt"/>
                <a:ea typeface="+mj-ea"/>
                <a:cs typeface="+mj-cs"/>
                <a:sym typeface="Times New Roman"/>
              </a:rPr>
              <a:t>Leaders in this domain</a:t>
            </a:r>
          </a:p>
        </p:txBody>
      </p:sp>
      <p:sp>
        <p:nvSpPr>
          <p:cNvPr id="78" name="Google Shape;78;p15"/>
          <p:cNvSpPr txBox="1">
            <a:spLocks noGrp="1"/>
          </p:cNvSpPr>
          <p:nvPr>
            <p:ph type="body" idx="1"/>
          </p:nvPr>
        </p:nvSpPr>
        <p:spPr>
          <a:xfrm>
            <a:off x="311700" y="1152475"/>
            <a:ext cx="8520600" cy="3730800"/>
          </a:xfrm>
          <a:prstGeom prst="rect">
            <a:avLst/>
          </a:prstGeom>
          <a:solidFill>
            <a:srgbClr val="002060">
              <a:alpha val="6000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indent="0">
              <a:lnSpc>
                <a:spcPct val="115000"/>
              </a:lnSpc>
              <a:buClr>
                <a:schemeClr val="dk1"/>
              </a:buClr>
              <a:buSzPts val="1100"/>
              <a:buNone/>
            </a:pPr>
            <a:r>
              <a:rPr lang="en-US" dirty="0">
                <a:latin typeface="Times New Roman"/>
                <a:cs typeface="Times New Roman"/>
                <a:sym typeface="Times New Roman"/>
              </a:rPr>
              <a:t>●  </a:t>
            </a:r>
            <a:r>
              <a:rPr lang="en-US" dirty="0" err="1">
                <a:latin typeface="Times New Roman"/>
                <a:cs typeface="Times New Roman"/>
                <a:sym typeface="Times New Roman"/>
              </a:rPr>
              <a:t>Arivalagan</a:t>
            </a:r>
            <a:r>
              <a:rPr lang="en-US" dirty="0">
                <a:latin typeface="Times New Roman"/>
                <a:cs typeface="Times New Roman"/>
                <a:sym typeface="Times New Roman"/>
              </a:rPr>
              <a:t> </a:t>
            </a:r>
            <a:r>
              <a:rPr lang="en-US" dirty="0" err="1">
                <a:latin typeface="Times New Roman"/>
                <a:cs typeface="Times New Roman"/>
                <a:sym typeface="Times New Roman"/>
              </a:rPr>
              <a:t>Masilamani</a:t>
            </a:r>
            <a:r>
              <a:rPr lang="en-US" dirty="0">
                <a:latin typeface="Times New Roman"/>
                <a:cs typeface="Times New Roman"/>
                <a:sym typeface="Times New Roman"/>
              </a:rPr>
              <a:t>, </a:t>
            </a:r>
            <a:r>
              <a:rPr lang="en-US" dirty="0" err="1">
                <a:latin typeface="Times New Roman"/>
                <a:cs typeface="Times New Roman"/>
                <a:sym typeface="Times New Roman"/>
              </a:rPr>
              <a:t>Sellakumar</a:t>
            </a:r>
            <a:r>
              <a:rPr lang="en-US" dirty="0">
                <a:latin typeface="Times New Roman"/>
                <a:cs typeface="Times New Roman"/>
                <a:sym typeface="Times New Roman"/>
              </a:rPr>
              <a:t> S are the author where they have done a remarkable job on coma patient monitoring using brain computer interface</a:t>
            </a:r>
          </a:p>
          <a:p>
            <a:pPr marL="0" indent="0">
              <a:lnSpc>
                <a:spcPct val="115000"/>
              </a:lnSpc>
              <a:buClr>
                <a:schemeClr val="dk1"/>
              </a:buClr>
              <a:buSzPts val="1100"/>
              <a:buNone/>
            </a:pPr>
            <a:r>
              <a:rPr lang="en-US" dirty="0">
                <a:latin typeface="Times New Roman"/>
                <a:cs typeface="Times New Roman"/>
                <a:sym typeface="Times New Roman"/>
              </a:rPr>
              <a:t>● </a:t>
            </a:r>
            <a:r>
              <a:rPr lang="en-IN" dirty="0">
                <a:latin typeface="Times New Roman"/>
                <a:cs typeface="Times New Roman"/>
              </a:rPr>
              <a:t>Anusha Ganesan, Malik Junaid Jami Gul- </a:t>
            </a:r>
            <a:r>
              <a:rPr lang="en-US" dirty="0">
                <a:latin typeface="Times New Roman"/>
                <a:cs typeface="Times New Roman"/>
              </a:rPr>
              <a:t>Human-in-the-Loop Predictive Analytics Using Statistical Learning</a:t>
            </a:r>
            <a:endParaRPr lang="en-US" dirty="0">
              <a:latin typeface="Times New Roman"/>
              <a:cs typeface="Times New Roman"/>
              <a:sym typeface="Times New Roman"/>
            </a:endParaRPr>
          </a:p>
          <a:p>
            <a:pPr marL="0" indent="0">
              <a:lnSpc>
                <a:spcPct val="115000"/>
              </a:lnSpc>
              <a:buClr>
                <a:schemeClr val="dk1"/>
              </a:buClr>
              <a:buSzPts val="1100"/>
              <a:buNone/>
            </a:pPr>
            <a:r>
              <a:rPr lang="en-US" dirty="0">
                <a:latin typeface="Times New Roman"/>
                <a:cs typeface="Times New Roman"/>
                <a:sym typeface="Times New Roman"/>
              </a:rPr>
              <a:t>● </a:t>
            </a:r>
            <a:r>
              <a:rPr lang="en-US" dirty="0" err="1">
                <a:latin typeface="Times New Roman"/>
                <a:cs typeface="Times New Roman"/>
                <a:sym typeface="Times New Roman"/>
              </a:rPr>
              <a:t>Athina</a:t>
            </a:r>
            <a:r>
              <a:rPr lang="en-US" dirty="0">
                <a:latin typeface="Times New Roman"/>
                <a:cs typeface="Times New Roman"/>
                <a:sym typeface="Times New Roman"/>
              </a:rPr>
              <a:t> </a:t>
            </a:r>
            <a:r>
              <a:rPr lang="en-US" dirty="0" err="1">
                <a:latin typeface="Times New Roman"/>
                <a:cs typeface="Times New Roman"/>
                <a:sym typeface="Times New Roman"/>
              </a:rPr>
              <a:t>Tzovara</a:t>
            </a:r>
            <a:r>
              <a:rPr lang="en-US" dirty="0">
                <a:latin typeface="Times New Roman"/>
                <a:cs typeface="Times New Roman"/>
                <a:sym typeface="Times New Roman"/>
              </a:rPr>
              <a:t>, </a:t>
            </a:r>
            <a:r>
              <a:rPr lang="en-US" dirty="0" err="1">
                <a:latin typeface="Times New Roman"/>
                <a:cs typeface="Times New Roman"/>
                <a:sym typeface="Times New Roman"/>
              </a:rPr>
              <a:t>Marzia</a:t>
            </a:r>
            <a:r>
              <a:rPr lang="en-US" dirty="0">
                <a:latin typeface="Times New Roman"/>
                <a:cs typeface="Times New Roman"/>
                <a:sym typeface="Times New Roman"/>
              </a:rPr>
              <a:t> De Lucia- Studying brain responses for various activities</a:t>
            </a:r>
          </a:p>
          <a:p>
            <a:pPr marL="0" indent="0">
              <a:lnSpc>
                <a:spcPct val="115000"/>
              </a:lnSpc>
              <a:buClr>
                <a:schemeClr val="dk1"/>
              </a:buClr>
              <a:buSzPts val="1100"/>
              <a:buNone/>
            </a:pPr>
            <a:r>
              <a:rPr lang="en-US" dirty="0">
                <a:latin typeface="Times New Roman"/>
                <a:cs typeface="Times New Roman"/>
                <a:sym typeface="Times New Roman"/>
              </a:rPr>
              <a:t>●</a:t>
            </a:r>
            <a:r>
              <a:rPr lang="en-IN" dirty="0">
                <a:solidFill>
                  <a:srgbClr val="3867A6"/>
                </a:solidFill>
                <a:latin typeface="Encode Sans Semi Condensed"/>
              </a:rPr>
              <a:t> </a:t>
            </a:r>
            <a:r>
              <a:rPr lang="en-IN" dirty="0">
                <a:latin typeface="Times New Roman"/>
                <a:cs typeface="Times New Roman"/>
              </a:rPr>
              <a:t>Stephen J. Mraz- Monitoring brain activity using sensors</a:t>
            </a:r>
            <a:endParaRPr lang="en-US" dirty="0">
              <a:latin typeface="Times New Roman"/>
              <a:cs typeface="Times New Roman"/>
              <a:sym typeface="Times New Roman"/>
            </a:endParaRPr>
          </a:p>
          <a:p>
            <a:pPr marL="0" indent="0">
              <a:lnSpc>
                <a:spcPct val="115000"/>
              </a:lnSpc>
              <a:buClr>
                <a:schemeClr val="dk1"/>
              </a:buClr>
              <a:buSzPts val="1100"/>
              <a:buNone/>
            </a:pPr>
            <a:r>
              <a:rPr lang="en-US" dirty="0">
                <a:latin typeface="Times New Roman"/>
                <a:cs typeface="Times New Roman"/>
                <a:sym typeface="Times New Roman"/>
              </a:rPr>
              <a:t>● Bill </a:t>
            </a:r>
            <a:r>
              <a:rPr lang="en-US" dirty="0" err="1">
                <a:latin typeface="Times New Roman"/>
                <a:cs typeface="Times New Roman"/>
                <a:sym typeface="Times New Roman"/>
              </a:rPr>
              <a:t>Byrom</a:t>
            </a:r>
            <a:r>
              <a:rPr lang="en-US" dirty="0">
                <a:latin typeface="Times New Roman"/>
                <a:cs typeface="Times New Roman"/>
                <a:sym typeface="Times New Roman"/>
              </a:rPr>
              <a:t>, Marie McCarthy- </a:t>
            </a:r>
            <a:r>
              <a:rPr lang="en-US" dirty="0">
                <a:latin typeface="Times New Roman"/>
                <a:cs typeface="Times New Roman"/>
              </a:rPr>
              <a:t>Brain Monitoring Devices in Neuroscience Clinical Research</a:t>
            </a:r>
            <a:endParaRPr lang="en-US" dirty="0">
              <a:latin typeface="Times New Roman"/>
              <a:cs typeface="Times New Roman"/>
              <a:sym typeface="Times New Roman"/>
            </a:endParaRPr>
          </a:p>
          <a:p>
            <a:pPr marL="0" indent="0">
              <a:lnSpc>
                <a:spcPct val="115000"/>
              </a:lnSpc>
              <a:buClr>
                <a:schemeClr val="dk1"/>
              </a:buClr>
              <a:buSzPts val="1100"/>
              <a:buNone/>
            </a:pPr>
            <a:r>
              <a:rPr lang="en-US" dirty="0">
                <a:latin typeface="Times New Roman"/>
                <a:cs typeface="Times New Roman"/>
                <a:sym typeface="Times New Roman"/>
              </a:rPr>
              <a:t>● Philipp </a:t>
            </a:r>
            <a:r>
              <a:rPr lang="en-US" dirty="0" err="1">
                <a:latin typeface="Times New Roman"/>
                <a:cs typeface="Times New Roman"/>
                <a:sym typeface="Times New Roman"/>
              </a:rPr>
              <a:t>Kellmeyer</a:t>
            </a:r>
            <a:r>
              <a:rPr lang="en-US" dirty="0">
                <a:latin typeface="Times New Roman"/>
                <a:cs typeface="Times New Roman"/>
                <a:sym typeface="Times New Roman"/>
              </a:rPr>
              <a:t>- Big brain data</a:t>
            </a:r>
          </a:p>
          <a:p>
            <a:endParaRPr lang="en-IN" sz="1400" dirty="0"/>
          </a:p>
          <a:p>
            <a:pPr marL="285750" indent="-285750" algn="just">
              <a:lnSpc>
                <a:spcPct val="115000"/>
              </a:lnSpc>
              <a:buClr>
                <a:schemeClr val="dk1"/>
              </a:buClr>
              <a:buSzPts val="1100"/>
            </a:pPr>
            <a:endParaRPr lang="en-US" sz="1250" dirty="0">
              <a:solidFill>
                <a:schemeClr val="dk1"/>
              </a:solidFill>
              <a:latin typeface="Times New Roman"/>
              <a:ea typeface="Times New Roman"/>
              <a:cs typeface="Times New Roman"/>
              <a:sym typeface="Times New Roman"/>
            </a:endParaRPr>
          </a:p>
        </p:txBody>
      </p:sp>
      <p:pic>
        <p:nvPicPr>
          <p:cNvPr id="79" name="Google Shape;79;p15"/>
          <p:cNvPicPr preferRelativeResize="0"/>
          <p:nvPr/>
        </p:nvPicPr>
        <p:blipFill>
          <a:blip r:embed="rId5">
            <a:alphaModFix/>
          </a:blip>
          <a:stretch>
            <a:fillRect/>
          </a:stretch>
        </p:blipFill>
        <p:spPr>
          <a:xfrm>
            <a:off x="7760346" y="101613"/>
            <a:ext cx="1276350" cy="695325"/>
          </a:xfrm>
          <a:prstGeom prst="rect">
            <a:avLst/>
          </a:prstGeom>
          <a:noFill/>
          <a:ln>
            <a:noFill/>
          </a:ln>
        </p:spPr>
      </p:pic>
      <p:cxnSp>
        <p:nvCxnSpPr>
          <p:cNvPr id="80" name="Google Shape;80;p15"/>
          <p:cNvCxnSpPr/>
          <p:nvPr/>
        </p:nvCxnSpPr>
        <p:spPr>
          <a:xfrm>
            <a:off x="283650" y="1147225"/>
            <a:ext cx="8576700" cy="0"/>
          </a:xfrm>
          <a:prstGeom prst="straightConnector1">
            <a:avLst/>
          </a:prstGeom>
          <a:noFill/>
          <a:ln w="38100" cap="flat" cmpd="sng">
            <a:solidFill>
              <a:srgbClr val="980000"/>
            </a:solidFill>
            <a:prstDash val="solid"/>
            <a:round/>
            <a:headEnd type="none" w="med" len="med"/>
            <a:tailEnd type="none" w="med" len="med"/>
          </a:ln>
        </p:spPr>
      </p:cxnSp>
      <p:sp>
        <p:nvSpPr>
          <p:cNvPr id="2" name="AutoShape 2">
            <a:extLst>
              <a:ext uri="{FF2B5EF4-FFF2-40B4-BE49-F238E27FC236}">
                <a16:creationId xmlns:a16="http://schemas.microsoft.com/office/drawing/2014/main" id="{4A81CAD1-318F-49A0-9AC6-53CA2767D30D}"/>
              </a:ext>
            </a:extLst>
          </p:cNvPr>
          <p:cNvSpPr>
            <a:spLocks noChangeAspect="1" noChangeArrowheads="1"/>
          </p:cNvSpPr>
          <p:nvPr/>
        </p:nvSpPr>
        <p:spPr bwMode="auto">
          <a:xfrm>
            <a:off x="4419599" y="2419349"/>
            <a:ext cx="1927413" cy="19274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6504285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Business Problem  </a:t>
            </a:r>
            <a:endParaRPr sz="4200" dirty="0">
              <a:solidFill>
                <a:srgbClr val="FFC000"/>
              </a:solidFill>
              <a:effectLst>
                <a:innerShdw blurRad="63500" dist="50800" dir="13500000">
                  <a:prstClr val="black">
                    <a:alpha val="59000"/>
                  </a:prstClr>
                </a:innerShdw>
              </a:effectLst>
            </a:endParaRPr>
          </a:p>
        </p:txBody>
      </p:sp>
      <p:sp>
        <p:nvSpPr>
          <p:cNvPr id="86" name="Google Shape;86;p16"/>
          <p:cNvSpPr txBox="1">
            <a:spLocks noGrp="1"/>
          </p:cNvSpPr>
          <p:nvPr>
            <p:ph type="body" idx="1"/>
          </p:nvPr>
        </p:nvSpPr>
        <p:spPr>
          <a:prstGeom prst="rect">
            <a:avLst/>
          </a:prstGeom>
          <a:solidFill>
            <a:srgbClr val="002060">
              <a:alpha val="60000"/>
            </a:srgbClr>
          </a:solidFill>
        </p:spPr>
        <p:txBody>
          <a:bodyPr spcFirstLastPara="1" wrap="square" lIns="91425" tIns="91425" rIns="91425" bIns="91425" anchor="t" anchorCtr="0">
            <a:normAutofit fontScale="77500" lnSpcReduction="20000"/>
          </a:bodyPr>
          <a:lstStyle/>
          <a:p>
            <a:pPr marL="0" indent="0" algn="just">
              <a:lnSpc>
                <a:spcPct val="135000"/>
              </a:lnSpc>
              <a:buClr>
                <a:schemeClr val="dk1"/>
              </a:buClr>
              <a:buSzPts val="1100"/>
              <a:buNone/>
            </a:pPr>
            <a:r>
              <a:rPr lang="en" sz="3100" b="1" dirty="0">
                <a:solidFill>
                  <a:schemeClr val="accent2">
                    <a:lumMod val="60000"/>
                    <a:lumOff val="40000"/>
                  </a:schemeClr>
                </a:solidFill>
                <a:latin typeface="Times New Roman"/>
                <a:cs typeface="Times New Roman"/>
                <a:sym typeface="Times New Roman"/>
              </a:rPr>
              <a:t>● Business Problem </a:t>
            </a:r>
            <a:endParaRPr lang="en" sz="2900" b="1" dirty="0">
              <a:latin typeface="Times New Roman"/>
              <a:cs typeface="Times New Roman"/>
              <a:sym typeface="Times New Roman"/>
            </a:endParaRPr>
          </a:p>
          <a:p>
            <a:pPr marL="0" indent="0" algn="just">
              <a:lnSpc>
                <a:spcPct val="135000"/>
              </a:lnSpc>
              <a:buClr>
                <a:schemeClr val="dk1"/>
              </a:buClr>
              <a:buSzPts val="1100"/>
              <a:buNone/>
            </a:pPr>
            <a:r>
              <a:rPr lang="en-IN" dirty="0">
                <a:latin typeface="Times New Roman"/>
                <a:cs typeface="Times New Roman"/>
                <a:sym typeface="Times New Roman"/>
              </a:rPr>
              <a:t>Treatment of coma patients is one of the major aspects that the health sector all over the world is working on.</a:t>
            </a:r>
          </a:p>
          <a:p>
            <a:pPr marL="0" indent="0" algn="just">
              <a:lnSpc>
                <a:spcPct val="135000"/>
              </a:lnSpc>
              <a:buClr>
                <a:schemeClr val="dk1"/>
              </a:buClr>
              <a:buSzPts val="1100"/>
              <a:buNone/>
            </a:pPr>
            <a:r>
              <a:rPr lang="en-IN" dirty="0">
                <a:latin typeface="Times New Roman"/>
                <a:cs typeface="Times New Roman"/>
                <a:sym typeface="Times New Roman"/>
              </a:rPr>
              <a:t>Also, predicting the duration of recovery and the costs included in the treatment is one more problem prevailing today.</a:t>
            </a:r>
            <a:r>
              <a:rPr dirty="0">
                <a:latin typeface="Times New Roman"/>
                <a:cs typeface="Times New Roman"/>
                <a:sym typeface="Times New Roman"/>
              </a:rPr>
              <a:t> </a:t>
            </a:r>
            <a:r>
              <a:rPr lang="en" dirty="0">
                <a:latin typeface="Times New Roman"/>
                <a:cs typeface="Times New Roman"/>
                <a:sym typeface="Times New Roman"/>
              </a:rPr>
              <a:t>Analyzing and mirroring the thought of a coma patient on a display screen.</a:t>
            </a:r>
            <a:endParaRPr dirty="0">
              <a:latin typeface="Times New Roman"/>
              <a:cs typeface="Times New Roman"/>
              <a:sym typeface="Times New Roman"/>
            </a:endParaRPr>
          </a:p>
          <a:p>
            <a:pPr marL="0" indent="0" algn="just">
              <a:lnSpc>
                <a:spcPct val="135000"/>
              </a:lnSpc>
              <a:buClr>
                <a:schemeClr val="dk1"/>
              </a:buClr>
              <a:buSzPts val="1100"/>
              <a:buNone/>
            </a:pPr>
            <a:r>
              <a:rPr lang="en" sz="3100" b="1" dirty="0">
                <a:solidFill>
                  <a:schemeClr val="accent2">
                    <a:lumMod val="60000"/>
                    <a:lumOff val="40000"/>
                  </a:schemeClr>
                </a:solidFill>
                <a:latin typeface="Times New Roman"/>
                <a:cs typeface="Times New Roman"/>
                <a:sym typeface="Times New Roman"/>
              </a:rPr>
              <a:t>● Importance </a:t>
            </a:r>
            <a:r>
              <a:rPr lang="en" sz="2900" b="1" dirty="0">
                <a:latin typeface="Times New Roman"/>
                <a:cs typeface="Times New Roman"/>
                <a:sym typeface="Times New Roman"/>
              </a:rPr>
              <a:t> </a:t>
            </a:r>
            <a:endParaRPr sz="2900" b="1" dirty="0">
              <a:latin typeface="Times New Roman"/>
              <a:cs typeface="Times New Roman"/>
              <a:sym typeface="Times New Roman"/>
            </a:endParaRPr>
          </a:p>
          <a:p>
            <a:pPr marL="0" indent="0" algn="just">
              <a:lnSpc>
                <a:spcPct val="135000"/>
              </a:lnSpc>
              <a:buClr>
                <a:schemeClr val="dk1"/>
              </a:buClr>
              <a:buSzPts val="1100"/>
              <a:buNone/>
            </a:pPr>
            <a:r>
              <a:rPr lang="en" dirty="0">
                <a:latin typeface="Times New Roman"/>
                <a:cs typeface="Times New Roman"/>
                <a:sym typeface="Times New Roman"/>
              </a:rPr>
              <a:t>The proper treatment of the disease is not available in most of the places globally. So, stabilizing the treatment and digitizing the treatment process, we try to bring in the digitized prediction of the patient’s condition and the probable ways of the treatment thereby.</a:t>
            </a:r>
            <a:endParaRPr dirty="0">
              <a:latin typeface="Times New Roman"/>
              <a:cs typeface="Times New Roman"/>
              <a:sym typeface="Times New Roman"/>
            </a:endParaRPr>
          </a:p>
          <a:p>
            <a:pPr marL="0" indent="0" algn="just">
              <a:lnSpc>
                <a:spcPct val="135000"/>
              </a:lnSpc>
              <a:buClr>
                <a:schemeClr val="dk1"/>
              </a:buClr>
              <a:buSzPts val="1100"/>
              <a:buNone/>
            </a:pPr>
            <a:r>
              <a:rPr lang="en" dirty="0">
                <a:latin typeface="Times New Roman"/>
                <a:cs typeface="Times New Roman"/>
                <a:sym typeface="Times New Roman"/>
              </a:rPr>
              <a:t>Since the coma patient will be in the unresponsive stage but the thoughts in the brain will be running as usual. So, we can project the thoughts of the patient to the display with the help of EEG (ElectroEncephalographic Sensor). </a:t>
            </a:r>
            <a:endParaRPr dirty="0">
              <a:latin typeface="Times New Roman"/>
              <a:cs typeface="Times New Roman"/>
              <a:sym typeface="Times New Roman"/>
            </a:endParaRPr>
          </a:p>
        </p:txBody>
      </p:sp>
      <p:pic>
        <p:nvPicPr>
          <p:cNvPr id="87" name="Google Shape;87;p16"/>
          <p:cNvPicPr preferRelativeResize="0"/>
          <p:nvPr/>
        </p:nvPicPr>
        <p:blipFill>
          <a:blip r:embed="rId3">
            <a:alphaModFix/>
          </a:blip>
          <a:stretch>
            <a:fillRect/>
          </a:stretch>
        </p:blipFill>
        <p:spPr>
          <a:xfrm>
            <a:off x="7555950" y="122900"/>
            <a:ext cx="1276350" cy="695325"/>
          </a:xfrm>
          <a:prstGeom prst="rect">
            <a:avLst/>
          </a:prstGeom>
          <a:noFill/>
          <a:ln>
            <a:noFill/>
          </a:ln>
        </p:spPr>
      </p:pic>
      <p:cxnSp>
        <p:nvCxnSpPr>
          <p:cNvPr id="88" name="Google Shape;88;p16"/>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Business Problem contd..</a:t>
            </a:r>
            <a:endParaRPr sz="4200" dirty="0">
              <a:solidFill>
                <a:srgbClr val="FFC000"/>
              </a:solidFill>
              <a:effectLst>
                <a:innerShdw blurRad="63500" dist="50800" dir="13500000">
                  <a:prstClr val="black">
                    <a:alpha val="59000"/>
                  </a:prstClr>
                </a:innerShdw>
              </a:effectLst>
            </a:endParaRPr>
          </a:p>
        </p:txBody>
      </p:sp>
      <p:sp>
        <p:nvSpPr>
          <p:cNvPr id="86" name="Google Shape;86;p16"/>
          <p:cNvSpPr txBox="1">
            <a:spLocks noGrp="1"/>
          </p:cNvSpPr>
          <p:nvPr>
            <p:ph type="body" idx="1"/>
          </p:nvPr>
        </p:nvSpPr>
        <p:spPr>
          <a:prstGeom prst="rect">
            <a:avLst/>
          </a:prstGeom>
          <a:solidFill>
            <a:srgbClr val="002060">
              <a:alpha val="60000"/>
            </a:srgbClr>
          </a:solidFill>
        </p:spPr>
        <p:txBody>
          <a:bodyPr spcFirstLastPara="1" wrap="square" lIns="91425" tIns="91425" rIns="91425" bIns="91425" anchor="t" anchorCtr="0">
            <a:normAutofit/>
          </a:bodyPr>
          <a:lstStyle/>
          <a:p>
            <a:pPr marL="0" indent="0" algn="just">
              <a:lnSpc>
                <a:spcPct val="135000"/>
              </a:lnSpc>
              <a:buClr>
                <a:schemeClr val="dk1"/>
              </a:buClr>
              <a:buSzPts val="1100"/>
              <a:buNone/>
            </a:pPr>
            <a:r>
              <a:rPr lang="en" sz="2400" b="1" dirty="0">
                <a:solidFill>
                  <a:schemeClr val="accent2">
                    <a:lumMod val="60000"/>
                    <a:lumOff val="40000"/>
                  </a:schemeClr>
                </a:solidFill>
                <a:latin typeface="Times New Roman"/>
                <a:cs typeface="Times New Roman"/>
                <a:sym typeface="Times New Roman"/>
              </a:rPr>
              <a:t>●Who are the stakeholders which get impacted by the problem</a:t>
            </a:r>
            <a:r>
              <a:rPr lang="en" sz="2200" b="1" dirty="0">
                <a:latin typeface="Times New Roman"/>
                <a:cs typeface="Times New Roman"/>
                <a:sym typeface="Times New Roman"/>
              </a:rPr>
              <a:t> </a:t>
            </a:r>
            <a:endParaRPr sz="2200" b="1" dirty="0">
              <a:latin typeface="Times New Roman"/>
              <a:cs typeface="Times New Roman"/>
              <a:sym typeface="Times New Roman"/>
            </a:endParaRPr>
          </a:p>
          <a:p>
            <a:pPr marL="0" indent="0" algn="just">
              <a:lnSpc>
                <a:spcPct val="135000"/>
              </a:lnSpc>
              <a:buClr>
                <a:schemeClr val="dk1"/>
              </a:buClr>
              <a:buSzPts val="1100"/>
              <a:buNone/>
            </a:pPr>
            <a:r>
              <a:rPr lang="en" dirty="0">
                <a:latin typeface="Times New Roman"/>
                <a:cs typeface="Times New Roman"/>
                <a:sym typeface="Times New Roman"/>
              </a:rPr>
              <a:t>The main stakeholders of this problem are the persons who are in the coma stage. Also, Doctors, friends, family members, suppliers &amp; vendors will also get impacted.</a:t>
            </a:r>
            <a:endParaRPr dirty="0">
              <a:latin typeface="Times New Roman"/>
              <a:cs typeface="Times New Roman"/>
              <a:sym typeface="Times New Roman"/>
            </a:endParaRPr>
          </a:p>
          <a:p>
            <a:pPr marL="0" indent="0" algn="just">
              <a:lnSpc>
                <a:spcPct val="135000"/>
              </a:lnSpc>
              <a:buClr>
                <a:schemeClr val="dk1"/>
              </a:buClr>
              <a:buSzPts val="1100"/>
              <a:buNone/>
            </a:pPr>
            <a:r>
              <a:rPr lang="en" sz="2400" b="1" dirty="0">
                <a:solidFill>
                  <a:schemeClr val="accent2">
                    <a:lumMod val="60000"/>
                    <a:lumOff val="40000"/>
                  </a:schemeClr>
                </a:solidFill>
                <a:latin typeface="Times New Roman"/>
                <a:cs typeface="Times New Roman"/>
                <a:sym typeface="Times New Roman"/>
              </a:rPr>
              <a:t>●The potential benefit of solving the business problem </a:t>
            </a:r>
            <a:endParaRPr sz="2900" b="1" dirty="0">
              <a:latin typeface="Times New Roman"/>
              <a:cs typeface="Times New Roman"/>
              <a:sym typeface="Times New Roman"/>
            </a:endParaRPr>
          </a:p>
          <a:p>
            <a:pPr marL="0" indent="0" algn="just">
              <a:lnSpc>
                <a:spcPct val="135000"/>
              </a:lnSpc>
              <a:buClr>
                <a:schemeClr val="dk1"/>
              </a:buClr>
              <a:buSzPts val="1100"/>
              <a:buNone/>
            </a:pPr>
            <a:r>
              <a:rPr lang="en" dirty="0">
                <a:latin typeface="Times New Roman"/>
                <a:cs typeface="Times New Roman"/>
                <a:sym typeface="Times New Roman"/>
              </a:rPr>
              <a:t>The recovered patient will be the true potential beneficiary of the problem.</a:t>
            </a:r>
          </a:p>
        </p:txBody>
      </p:sp>
      <p:pic>
        <p:nvPicPr>
          <p:cNvPr id="87" name="Google Shape;87;p16"/>
          <p:cNvPicPr preferRelativeResize="0"/>
          <p:nvPr/>
        </p:nvPicPr>
        <p:blipFill>
          <a:blip r:embed="rId3">
            <a:alphaModFix/>
          </a:blip>
          <a:stretch>
            <a:fillRect/>
          </a:stretch>
        </p:blipFill>
        <p:spPr>
          <a:xfrm>
            <a:off x="7555950" y="122900"/>
            <a:ext cx="1276350" cy="695325"/>
          </a:xfrm>
          <a:prstGeom prst="rect">
            <a:avLst/>
          </a:prstGeom>
          <a:noFill/>
          <a:ln>
            <a:noFill/>
          </a:ln>
        </p:spPr>
      </p:pic>
      <p:cxnSp>
        <p:nvCxnSpPr>
          <p:cNvPr id="88" name="Google Shape;88;p16"/>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spTree>
    <p:extLst>
      <p:ext uri="{BB962C8B-B14F-4D97-AF65-F5344CB8AC3E}">
        <p14:creationId xmlns:p14="http://schemas.microsoft.com/office/powerpoint/2010/main" val="131943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4" name="Google Shape;94;p17"/>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Business Data  </a:t>
            </a:r>
            <a:endParaRPr sz="4200" dirty="0">
              <a:solidFill>
                <a:srgbClr val="FFC000"/>
              </a:solidFill>
              <a:effectLst>
                <a:innerShdw blurRad="63500" dist="50800" dir="13500000">
                  <a:prstClr val="black">
                    <a:alpha val="59000"/>
                  </a:prstClr>
                </a:innerShdw>
              </a:effectLst>
            </a:endParaRPr>
          </a:p>
        </p:txBody>
      </p:sp>
      <p:sp>
        <p:nvSpPr>
          <p:cNvPr id="93" name="Google Shape;93;p17"/>
          <p:cNvSpPr txBox="1">
            <a:spLocks noGrp="1"/>
          </p:cNvSpPr>
          <p:nvPr>
            <p:ph type="body" idx="1"/>
          </p:nvPr>
        </p:nvSpPr>
        <p:spPr>
          <a:prstGeom prst="rect">
            <a:avLst/>
          </a:prstGeom>
          <a:solidFill>
            <a:srgbClr val="002060">
              <a:alpha val="60000"/>
            </a:srgbClr>
          </a:solidFill>
        </p:spPr>
        <p:txBody>
          <a:bodyPr spcFirstLastPara="1" wrap="square" lIns="91425" tIns="91425" rIns="91425" bIns="91425"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 sz="1400" b="1" dirty="0">
                <a:solidFill>
                  <a:schemeClr val="accent2">
                    <a:lumMod val="60000"/>
                    <a:lumOff val="40000"/>
                  </a:schemeClr>
                </a:solidFill>
                <a:latin typeface="Times New Roman"/>
                <a:cs typeface="Times New Roman"/>
                <a:sym typeface="Times New Roman"/>
              </a:rPr>
              <a:t>●The Data that relates to the problem(s)</a:t>
            </a:r>
            <a:endParaRPr sz="1400" b="1" dirty="0">
              <a:solidFill>
                <a:schemeClr val="accent2">
                  <a:lumMod val="60000"/>
                  <a:lumOff val="40000"/>
                </a:schemeClr>
              </a:solidFill>
              <a:latin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400" dirty="0">
                <a:latin typeface="Times New Roman"/>
                <a:cs typeface="Times New Roman"/>
                <a:sym typeface="Times New Roman"/>
              </a:rPr>
              <a:t>The data here is nothing but the brain’s neural signals that can be collected by the device attached over the brain. The collected data will be from normal person, coma patient, &amp; patient cured from coma.</a:t>
            </a:r>
            <a:endParaRPr sz="1400" dirty="0">
              <a:latin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400" b="1" dirty="0">
                <a:solidFill>
                  <a:schemeClr val="accent2">
                    <a:lumMod val="60000"/>
                    <a:lumOff val="40000"/>
                  </a:schemeClr>
                </a:solidFill>
                <a:latin typeface="Times New Roman"/>
                <a:cs typeface="Times New Roman"/>
                <a:sym typeface="Times New Roman"/>
              </a:rPr>
              <a:t>●The source from where you can collect the data</a:t>
            </a:r>
            <a:endParaRPr sz="1400" b="1" dirty="0">
              <a:solidFill>
                <a:schemeClr val="accent2">
                  <a:lumMod val="60000"/>
                  <a:lumOff val="40000"/>
                </a:schemeClr>
              </a:solidFill>
              <a:latin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400" dirty="0">
                <a:latin typeface="Times New Roman"/>
                <a:cs typeface="Times New Roman"/>
                <a:sym typeface="Times New Roman"/>
              </a:rPr>
              <a:t>We will gather biological signals from the EEG Sensor and will be recorded. The EEG sensor is attached to a device which interprets the signals and converts to a human recognizable format.</a:t>
            </a:r>
            <a:endParaRPr sz="1400" dirty="0">
              <a:latin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400" b="1" dirty="0">
                <a:solidFill>
                  <a:schemeClr val="accent2">
                    <a:lumMod val="60000"/>
                    <a:lumOff val="40000"/>
                  </a:schemeClr>
                </a:solidFill>
                <a:latin typeface="Times New Roman"/>
                <a:cs typeface="Times New Roman"/>
                <a:sym typeface="Times New Roman"/>
              </a:rPr>
              <a:t>●Challenges to solve while collecting data</a:t>
            </a:r>
            <a:endParaRPr sz="1400" b="1" dirty="0">
              <a:solidFill>
                <a:schemeClr val="accent2">
                  <a:lumMod val="60000"/>
                  <a:lumOff val="40000"/>
                </a:schemeClr>
              </a:solidFill>
              <a:latin typeface="Times New Roman"/>
              <a:cs typeface="Times New Roman"/>
              <a:sym typeface="Times New Roman"/>
            </a:endParaRPr>
          </a:p>
          <a:p>
            <a:pPr marL="0" lvl="0" indent="0" algn="just" rtl="0">
              <a:spcBef>
                <a:spcPts val="0"/>
              </a:spcBef>
              <a:spcAft>
                <a:spcPts val="1200"/>
              </a:spcAft>
              <a:buNone/>
            </a:pPr>
            <a:r>
              <a:rPr lang="en" sz="1400" dirty="0">
                <a:latin typeface="Times New Roman"/>
                <a:cs typeface="Times New Roman"/>
                <a:sym typeface="Times New Roman"/>
              </a:rPr>
              <a:t>The reliability of sensors and actuators.</a:t>
            </a:r>
            <a:endParaRPr sz="1400" dirty="0">
              <a:latin typeface="Times New Roman"/>
              <a:cs typeface="Times New Roman"/>
              <a:sym typeface="Times New Roman"/>
            </a:endParaRPr>
          </a:p>
        </p:txBody>
      </p:sp>
      <p:pic>
        <p:nvPicPr>
          <p:cNvPr id="95" name="Google Shape;95;p17"/>
          <p:cNvPicPr preferRelativeResize="0"/>
          <p:nvPr/>
        </p:nvPicPr>
        <p:blipFill>
          <a:blip r:embed="rId3">
            <a:alphaModFix/>
          </a:blip>
          <a:stretch>
            <a:fillRect/>
          </a:stretch>
        </p:blipFill>
        <p:spPr>
          <a:xfrm>
            <a:off x="7555950" y="122900"/>
            <a:ext cx="1276350" cy="695325"/>
          </a:xfrm>
          <a:prstGeom prst="rect">
            <a:avLst/>
          </a:prstGeom>
          <a:noFill/>
          <a:ln>
            <a:noFill/>
          </a:ln>
        </p:spPr>
      </p:pic>
      <p:cxnSp>
        <p:nvCxnSpPr>
          <p:cNvPr id="96" name="Google Shape;96;p17"/>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pic>
        <p:nvPicPr>
          <p:cNvPr id="97" name="Google Shape;97;p17"/>
          <p:cNvPicPr preferRelativeResize="0"/>
          <p:nvPr/>
        </p:nvPicPr>
        <p:blipFill>
          <a:blip r:embed="rId4">
            <a:alphaModFix/>
          </a:blip>
          <a:stretch>
            <a:fillRect/>
          </a:stretch>
        </p:blipFill>
        <p:spPr>
          <a:xfrm>
            <a:off x="842157" y="3313355"/>
            <a:ext cx="1696648" cy="1640158"/>
          </a:xfrm>
          <a:prstGeom prst="rect">
            <a:avLst/>
          </a:prstGeom>
          <a:noFill/>
          <a:ln>
            <a:noFill/>
          </a:ln>
        </p:spPr>
      </p:pic>
      <p:pic>
        <p:nvPicPr>
          <p:cNvPr id="98" name="Google Shape;98;p17"/>
          <p:cNvPicPr preferRelativeResize="0"/>
          <p:nvPr/>
        </p:nvPicPr>
        <p:blipFill>
          <a:blip r:embed="rId5">
            <a:alphaModFix/>
          </a:blip>
          <a:stretch>
            <a:fillRect/>
          </a:stretch>
        </p:blipFill>
        <p:spPr>
          <a:xfrm>
            <a:off x="4050750" y="3038988"/>
            <a:ext cx="4781550" cy="191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4" name="Google Shape;94;p17"/>
          <p:cNvSpPr txBox="1">
            <a:spLocks noGrp="1"/>
          </p:cNvSpPr>
          <p:nvPr>
            <p:ph type="title"/>
          </p:nvPr>
        </p:nvSpPr>
        <p:spPr>
          <a:prstGeom prst="rect">
            <a:avLst/>
          </a:prstGeom>
          <a:solidFill>
            <a:srgbClr val="002060">
              <a:alpha val="60000"/>
            </a:srgbClr>
          </a:solidFill>
        </p:spPr>
        <p:txBody>
          <a:bodyPr spcFirstLastPara="1" wrap="square" lIns="91425" tIns="91425" rIns="91425" bIns="91425" anchor="b" anchorCtr="0">
            <a:normAutofit/>
          </a:bodyPr>
          <a:lstStyle/>
          <a:p>
            <a:pPr marL="0" lvl="0" indent="0" algn="l" rtl="0">
              <a:spcBef>
                <a:spcPts val="0"/>
              </a:spcBef>
              <a:spcAft>
                <a:spcPts val="0"/>
              </a:spcAft>
              <a:buNone/>
            </a:pPr>
            <a:r>
              <a:rPr lang="en" sz="4200" dirty="0">
                <a:solidFill>
                  <a:srgbClr val="FFC000"/>
                </a:solidFill>
                <a:effectLst>
                  <a:innerShdw blurRad="63500" dist="50800" dir="13500000">
                    <a:prstClr val="black">
                      <a:alpha val="59000"/>
                    </a:prstClr>
                  </a:innerShdw>
                </a:effectLst>
              </a:rPr>
              <a:t>Business Data </a:t>
            </a:r>
            <a:r>
              <a:rPr lang="en-IN" sz="4200" dirty="0" err="1">
                <a:solidFill>
                  <a:srgbClr val="FFC000"/>
                </a:solidFill>
                <a:effectLst>
                  <a:innerShdw blurRad="63500" dist="50800" dir="13500000">
                    <a:prstClr val="black">
                      <a:alpha val="59000"/>
                    </a:prstClr>
                  </a:innerShdw>
                </a:effectLst>
              </a:rPr>
              <a:t>Contd</a:t>
            </a:r>
            <a:r>
              <a:rPr lang="en" sz="4200" dirty="0">
                <a:solidFill>
                  <a:srgbClr val="FFC000"/>
                </a:solidFill>
                <a:effectLst>
                  <a:innerShdw blurRad="63500" dist="50800" dir="13500000">
                    <a:prstClr val="black">
                      <a:alpha val="59000"/>
                    </a:prstClr>
                  </a:innerShdw>
                </a:effectLst>
              </a:rPr>
              <a:t>..  </a:t>
            </a:r>
            <a:endParaRPr sz="4200" dirty="0">
              <a:solidFill>
                <a:srgbClr val="FFC000"/>
              </a:solidFill>
              <a:effectLst>
                <a:innerShdw blurRad="63500" dist="50800" dir="13500000">
                  <a:prstClr val="black">
                    <a:alpha val="59000"/>
                  </a:prstClr>
                </a:innerShdw>
              </a:effectLst>
            </a:endParaRPr>
          </a:p>
        </p:txBody>
      </p:sp>
      <p:sp>
        <p:nvSpPr>
          <p:cNvPr id="93" name="Google Shape;93;p17"/>
          <p:cNvSpPr txBox="1">
            <a:spLocks noGrp="1"/>
          </p:cNvSpPr>
          <p:nvPr>
            <p:ph type="body" idx="1"/>
          </p:nvPr>
        </p:nvSpPr>
        <p:spPr>
          <a:prstGeom prst="rect">
            <a:avLst/>
          </a:prstGeom>
          <a:solidFill>
            <a:srgbClr val="002060">
              <a:alpha val="60000"/>
            </a:srgbClr>
          </a:solidFill>
        </p:spPr>
        <p:txBody>
          <a:bodyPr spcFirstLastPara="1" wrap="square" lIns="91425" tIns="91425" rIns="91425" bIns="91425"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 sz="1400" b="1" dirty="0">
                <a:solidFill>
                  <a:schemeClr val="accent2">
                    <a:lumMod val="60000"/>
                    <a:lumOff val="40000"/>
                  </a:schemeClr>
                </a:solidFill>
                <a:latin typeface="Times New Roman"/>
                <a:cs typeface="Times New Roman"/>
                <a:sym typeface="Times New Roman"/>
              </a:rPr>
              <a:t>●How the data that is generated in the signal format be analysed?</a:t>
            </a:r>
          </a:p>
          <a:p>
            <a:pPr marL="0" lvl="0" indent="0" algn="just" rtl="0">
              <a:lnSpc>
                <a:spcPct val="115000"/>
              </a:lnSpc>
              <a:spcBef>
                <a:spcPts val="0"/>
              </a:spcBef>
              <a:spcAft>
                <a:spcPts val="0"/>
              </a:spcAft>
              <a:buClr>
                <a:schemeClr val="dk1"/>
              </a:buClr>
              <a:buSzPts val="1100"/>
              <a:buFont typeface="Arial"/>
              <a:buNone/>
            </a:pPr>
            <a:r>
              <a:rPr lang="en" sz="1400" dirty="0">
                <a:latin typeface="Times New Roman"/>
                <a:cs typeface="Times New Roman"/>
                <a:sym typeface="Times New Roman"/>
              </a:rPr>
              <a:t>Here we will be converting the signal data into the human readable format with the helpm of representing the graphs over the labeled axes. </a:t>
            </a:r>
          </a:p>
          <a:p>
            <a:pPr marL="0" lvl="0" indent="0" algn="just" rtl="0">
              <a:lnSpc>
                <a:spcPct val="115000"/>
              </a:lnSpc>
              <a:spcBef>
                <a:spcPts val="0"/>
              </a:spcBef>
              <a:spcAft>
                <a:spcPts val="0"/>
              </a:spcAft>
              <a:buClr>
                <a:schemeClr val="dk1"/>
              </a:buClr>
              <a:buSzPts val="1100"/>
              <a:buFont typeface="Arial"/>
              <a:buNone/>
            </a:pPr>
            <a:r>
              <a:rPr lang="en" sz="1400" b="1" dirty="0">
                <a:solidFill>
                  <a:schemeClr val="accent2">
                    <a:lumMod val="60000"/>
                    <a:lumOff val="40000"/>
                  </a:schemeClr>
                </a:solidFill>
                <a:latin typeface="Times New Roman"/>
                <a:cs typeface="Times New Roman"/>
                <a:sym typeface="Times New Roman"/>
              </a:rPr>
              <a:t>● How do we comapre the data of the patient with the cured one’s.</a:t>
            </a:r>
          </a:p>
          <a:p>
            <a:pPr marL="285750" indent="-285750" algn="just">
              <a:lnSpc>
                <a:spcPct val="115000"/>
              </a:lnSpc>
              <a:buClr>
                <a:schemeClr val="tx1"/>
              </a:buClr>
              <a:buSzPct val="100000"/>
            </a:pPr>
            <a:r>
              <a:rPr lang="en" sz="1400" dirty="0">
                <a:latin typeface="Times New Roman"/>
                <a:cs typeface="Times New Roman"/>
                <a:sym typeface="Times New Roman"/>
              </a:rPr>
              <a:t>With t</a:t>
            </a:r>
            <a:r>
              <a:rPr lang="en-IN" sz="1400" dirty="0">
                <a:latin typeface="Times New Roman"/>
                <a:cs typeface="Times New Roman"/>
                <a:sym typeface="Times New Roman"/>
              </a:rPr>
              <a:t>he help of the preferential data of the patient taken from his/her family and friends, etc</a:t>
            </a:r>
            <a:r>
              <a:rPr lang="en" sz="1400" dirty="0">
                <a:latin typeface="Times New Roman"/>
                <a:cs typeface="Times New Roman"/>
                <a:sym typeface="Times New Roman"/>
              </a:rPr>
              <a:t>. We will try some experiments on the patient for looking his/her reactions on it. Like, playing some music, showing some visuals, making his/her loved one’s talk with the patient, etc.</a:t>
            </a:r>
          </a:p>
          <a:p>
            <a:pPr marL="285750" indent="-285750" algn="just">
              <a:lnSpc>
                <a:spcPct val="115000"/>
              </a:lnSpc>
              <a:buClr>
                <a:schemeClr val="tx1"/>
              </a:buClr>
              <a:buSzPct val="100000"/>
            </a:pPr>
            <a:r>
              <a:rPr lang="en" sz="1400" dirty="0">
                <a:latin typeface="Times New Roman"/>
                <a:cs typeface="Times New Roman"/>
                <a:sym typeface="Times New Roman"/>
              </a:rPr>
              <a:t>From the above data , we put them into diffeerent mood clusters. Like, happy, sad, inresposive, etc.</a:t>
            </a:r>
          </a:p>
          <a:p>
            <a:pPr marL="285750" indent="-285750" algn="just">
              <a:lnSpc>
                <a:spcPct val="115000"/>
              </a:lnSpc>
              <a:buClr>
                <a:schemeClr val="tx1"/>
              </a:buClr>
              <a:buSzPct val="100000"/>
            </a:pPr>
            <a:r>
              <a:rPr lang="en-US" sz="1400" dirty="0">
                <a:latin typeface="Times New Roman"/>
                <a:cs typeface="Times New Roman"/>
                <a:sym typeface="Times New Roman"/>
              </a:rPr>
              <a:t>Now, we would be </a:t>
            </a:r>
            <a:r>
              <a:rPr lang="en-US" sz="1400" dirty="0" err="1">
                <a:latin typeface="Times New Roman"/>
                <a:cs typeface="Times New Roman"/>
                <a:sym typeface="Times New Roman"/>
              </a:rPr>
              <a:t>comapring</a:t>
            </a:r>
            <a:r>
              <a:rPr lang="en-US" sz="1400" dirty="0">
                <a:latin typeface="Times New Roman"/>
                <a:cs typeface="Times New Roman"/>
                <a:sym typeface="Times New Roman"/>
              </a:rPr>
              <a:t> the generated data with the data (in similar situations) of the normal and the cured patient. There by we will get to know the patient’s present condition and would be in a position to estimate the recovery rate and also suggest some changes in the medications</a:t>
            </a:r>
            <a:r>
              <a:rPr lang="en-US" sz="1400" b="1" dirty="0">
                <a:solidFill>
                  <a:schemeClr val="accent2">
                    <a:lumMod val="60000"/>
                    <a:lumOff val="40000"/>
                  </a:schemeClr>
                </a:solidFill>
                <a:latin typeface="Times New Roman"/>
                <a:cs typeface="Times New Roman"/>
                <a:sym typeface="Times New Roman"/>
              </a:rPr>
              <a:t>.</a:t>
            </a:r>
            <a:endParaRPr lang="en-US" sz="1400" dirty="0">
              <a:latin typeface="Times New Roman"/>
              <a:cs typeface="Times New Roman"/>
              <a:sym typeface="Times New Roman"/>
            </a:endParaRPr>
          </a:p>
          <a:p>
            <a:pPr marL="0" indent="0" algn="just">
              <a:lnSpc>
                <a:spcPct val="115000"/>
              </a:lnSpc>
              <a:buClr>
                <a:schemeClr val="tx1"/>
              </a:buClr>
              <a:buSzPct val="100000"/>
              <a:buNone/>
            </a:pPr>
            <a:endParaRPr lang="en" sz="1400" dirty="0">
              <a:latin typeface="Times New Roman"/>
              <a:cs typeface="Times New Roman"/>
              <a:sym typeface="Times New Roman"/>
            </a:endParaRPr>
          </a:p>
        </p:txBody>
      </p:sp>
      <p:pic>
        <p:nvPicPr>
          <p:cNvPr id="95" name="Google Shape;95;p17"/>
          <p:cNvPicPr preferRelativeResize="0"/>
          <p:nvPr/>
        </p:nvPicPr>
        <p:blipFill>
          <a:blip r:embed="rId3">
            <a:alphaModFix/>
          </a:blip>
          <a:stretch>
            <a:fillRect/>
          </a:stretch>
        </p:blipFill>
        <p:spPr>
          <a:xfrm>
            <a:off x="7555950" y="122900"/>
            <a:ext cx="1276350" cy="695325"/>
          </a:xfrm>
          <a:prstGeom prst="rect">
            <a:avLst/>
          </a:prstGeom>
          <a:noFill/>
          <a:ln>
            <a:noFill/>
          </a:ln>
        </p:spPr>
      </p:pic>
      <p:cxnSp>
        <p:nvCxnSpPr>
          <p:cNvPr id="96" name="Google Shape;96;p17"/>
          <p:cNvCxnSpPr/>
          <p:nvPr/>
        </p:nvCxnSpPr>
        <p:spPr>
          <a:xfrm rot="10800000" flipH="1">
            <a:off x="396600" y="1147250"/>
            <a:ext cx="8463900" cy="5400"/>
          </a:xfrm>
          <a:prstGeom prst="straightConnector1">
            <a:avLst/>
          </a:prstGeom>
          <a:noFill/>
          <a:ln w="38100" cap="flat" cmpd="sng">
            <a:solidFill>
              <a:srgbClr val="980000"/>
            </a:solidFill>
            <a:prstDash val="solid"/>
            <a:round/>
            <a:headEnd type="none" w="med" len="med"/>
            <a:tailEnd type="none" w="med" len="med"/>
          </a:ln>
        </p:spPr>
      </p:cxnSp>
    </p:spTree>
    <p:extLst>
      <p:ext uri="{BB962C8B-B14F-4D97-AF65-F5344CB8AC3E}">
        <p14:creationId xmlns:p14="http://schemas.microsoft.com/office/powerpoint/2010/main" val="3524330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CD3148-0013-4D8B-9DBB-7A8E44E69989}"/>
              </a:ext>
            </a:extLst>
          </p:cNvPr>
          <p:cNvPicPr>
            <a:picLocks noChangeAspect="1"/>
          </p:cNvPicPr>
          <p:nvPr/>
        </p:nvPicPr>
        <p:blipFill>
          <a:blip r:embed="rId2"/>
          <a:stretch>
            <a:fillRect/>
          </a:stretch>
        </p:blipFill>
        <p:spPr>
          <a:xfrm>
            <a:off x="730313" y="227422"/>
            <a:ext cx="6822761" cy="4688656"/>
          </a:xfrm>
          <a:prstGeom prst="rect">
            <a:avLst/>
          </a:prstGeom>
        </p:spPr>
      </p:pic>
      <p:pic>
        <p:nvPicPr>
          <p:cNvPr id="6" name="Google Shape;105;p18">
            <a:extLst>
              <a:ext uri="{FF2B5EF4-FFF2-40B4-BE49-F238E27FC236}">
                <a16:creationId xmlns:a16="http://schemas.microsoft.com/office/drawing/2014/main" id="{D099C508-6FA9-4D1F-A39C-79E6BFD9AABC}"/>
              </a:ext>
            </a:extLst>
          </p:cNvPr>
          <p:cNvPicPr preferRelativeResize="0"/>
          <p:nvPr/>
        </p:nvPicPr>
        <p:blipFill>
          <a:blip r:embed="rId3">
            <a:alphaModFix/>
          </a:blip>
          <a:stretch>
            <a:fillRect/>
          </a:stretch>
        </p:blipFill>
        <p:spPr>
          <a:xfrm>
            <a:off x="7728073" y="4325275"/>
            <a:ext cx="1276350" cy="695325"/>
          </a:xfrm>
          <a:prstGeom prst="rect">
            <a:avLst/>
          </a:prstGeom>
          <a:noFill/>
          <a:ln>
            <a:noFill/>
          </a:ln>
        </p:spPr>
      </p:pic>
    </p:spTree>
    <p:extLst>
      <p:ext uri="{BB962C8B-B14F-4D97-AF65-F5344CB8AC3E}">
        <p14:creationId xmlns:p14="http://schemas.microsoft.com/office/powerpoint/2010/main" val="34331339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TM04033919[[fn=Circuit]]</Template>
  <TotalTime>652</TotalTime>
  <Words>1402</Words>
  <Application>Microsoft Office PowerPoint</Application>
  <PresentationFormat>On-screen Show (16:9)</PresentationFormat>
  <Paragraphs>105</Paragraphs>
  <Slides>21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Tw Cen MT</vt:lpstr>
      <vt:lpstr>Times New Roman</vt:lpstr>
      <vt:lpstr>Encode Sans Semi Condensed</vt:lpstr>
      <vt:lpstr>Arial</vt:lpstr>
      <vt:lpstr>Circuit</vt:lpstr>
      <vt:lpstr>Replicating the thoughts of a coma patient</vt:lpstr>
      <vt:lpstr>Presentation Topics  </vt:lpstr>
      <vt:lpstr>Analytics Challenge  </vt:lpstr>
      <vt:lpstr>Leaders in this domain</vt:lpstr>
      <vt:lpstr>Business Problem  </vt:lpstr>
      <vt:lpstr>Business Problem contd..</vt:lpstr>
      <vt:lpstr>Business Data  </vt:lpstr>
      <vt:lpstr>Business Data Contd..  </vt:lpstr>
      <vt:lpstr>PowerPoint Presentation</vt:lpstr>
      <vt:lpstr>Potential Data Issues including Security  </vt:lpstr>
      <vt:lpstr>Modeling &amp; Evaluation  </vt:lpstr>
      <vt:lpstr>PowerPoint Presentation</vt:lpstr>
      <vt:lpstr>PowerPoint Presentation</vt:lpstr>
      <vt:lpstr>PowerPoint Presentation</vt:lpstr>
      <vt:lpstr>Deployment  </vt:lpstr>
      <vt:lpstr>PowerPoint Presentation</vt:lpstr>
      <vt:lpstr>Challenges &amp; Mitigation  </vt:lpstr>
      <vt:lpstr>Keeping ahead of Competition</vt:lpstr>
      <vt:lpstr>Learnings &amp; future plan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Replicating the thoughts of a coma patient</dc:title>
  <dc:creator>harendrasainath lella</dc:creator>
  <cp:lastModifiedBy>harendrasainath lella</cp:lastModifiedBy>
  <cp:revision>9</cp:revision>
  <dcterms:modified xsi:type="dcterms:W3CDTF">2022-06-02T10:42:23Z</dcterms:modified>
</cp:coreProperties>
</file>